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DE69E5-386E-4AEC-8CC0-C582DB9EFFEB}">
  <a:tblStyle styleId="{68DE69E5-386E-4AEC-8CC0-C582DB9EFFEB}" styleName="Table_0">
    <a:wholeTbl>
      <a:tcTxStyle>
        <a:font>
          <a:latin typeface="Arial"/>
          <a:ea typeface="Arial"/>
          <a:cs typeface="Arial"/>
        </a:font>
        <a:srgbClr val="000000"/>
      </a:tcTxStyle>
      <a:tcStyle>
        <a:tcBdr>
          <a:left>
            <a:ln w="6350" cap="flat" cmpd="sng">
              <a:solidFill>
                <a:srgbClr val="000000"/>
              </a:solidFill>
              <a:prstDash val="solid"/>
              <a:round/>
              <a:headEnd type="none" w="sm" len="sm"/>
              <a:tailEnd type="none" w="sm" len="sm"/>
            </a:ln>
          </a:left>
          <a:right>
            <a:ln w="6350" cap="flat" cmpd="sng">
              <a:solidFill>
                <a:srgbClr val="000000"/>
              </a:solidFill>
              <a:prstDash val="solid"/>
              <a:round/>
              <a:headEnd type="none" w="sm" len="sm"/>
              <a:tailEnd type="none" w="sm" len="sm"/>
            </a:ln>
          </a:right>
          <a:top>
            <a:ln w="6350" cap="flat" cmpd="sng">
              <a:solidFill>
                <a:srgbClr val="000000"/>
              </a:solidFill>
              <a:prstDash val="solid"/>
              <a:round/>
              <a:headEnd type="none" w="sm" len="sm"/>
              <a:tailEnd type="none" w="sm" len="sm"/>
            </a:ln>
          </a:top>
          <a:bottom>
            <a:ln w="6350" cap="flat" cmpd="sng">
              <a:solidFill>
                <a:srgbClr val="000000"/>
              </a:solidFill>
              <a:prstDash val="solid"/>
              <a:round/>
              <a:headEnd type="none" w="sm" len="sm"/>
              <a:tailEnd type="none" w="sm" len="sm"/>
            </a:ln>
          </a:bottom>
          <a:insideH>
            <a:ln w="6350" cap="flat" cmpd="sng">
              <a:solidFill>
                <a:srgbClr val="000000"/>
              </a:solidFill>
              <a:prstDash val="solid"/>
              <a:round/>
              <a:headEnd type="none" w="sm" len="sm"/>
              <a:tailEnd type="none" w="sm" len="sm"/>
            </a:ln>
          </a:insideH>
          <a:insideV>
            <a:ln w="635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64e9e1e0c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58" name="Google Shape;58;g3564e9e1e0c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564e9e1e0c_2_6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64" name="Google Shape;164;g3564e9e1e0c_2_6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564e9e1e0c_2_7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76" name="Google Shape;176;g3564e9e1e0c_2_7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64e9e1e0c_2_6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92" name="Google Shape;192;g3564e9e1e0c_2_6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64e9e1e0c_2_7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03" name="Google Shape;203;g3564e9e1e0c_2_7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64e9e1e0c_2_7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14" name="Google Shape;214;g3564e9e1e0c_2_7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35655374bb4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35655374bb4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564e9e1e0c_2_4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40" name="Google Shape;240;g3564e9e1e0c_2_4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64e9e1e0c_2_4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53" name="Google Shape;253;g3564e9e1e0c_2_4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564e9e1e0c_4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271" name="Google Shape;271;g3564e9e1e0c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564e9e1e0c_2_5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01" name="Google Shape;301;g3564e9e1e0c_2_5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564e9e1e0c_2_1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69" name="Google Shape;69;g3564e9e1e0c_2_1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35655374bb4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20" name="Google Shape;320;g35655374bb4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564e9e1e0c_2_5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43" name="Google Shape;343;g3564e9e1e0c_2_5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655374bb4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65" name="Google Shape;365;g35655374bb4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35655374bb4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35655374bb4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35655374bb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35655374bb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3564e9e1e0c_2_2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79" name="Google Shape;79;g3564e9e1e0c_2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564e9e1e0c_2_2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91" name="Google Shape;91;g3564e9e1e0c_2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64e9e1e0c_2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01" name="Google Shape;101;g3564e9e1e0c_2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64e9e1e0c_2_5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2" name="Google Shape;112;g3564e9e1e0c_2_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564e9e1e0c_2_5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4" name="Google Shape;124;g3564e9e1e0c_2_5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64e9e1e0c_2_6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39" name="Google Shape;139;g3564e9e1e0c_2_6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564e9e1e0c_2_6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52" name="Google Shape;152;g3564e9e1e0c_2_6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1200"/>
              </a:spcBef>
              <a:spcAft>
                <a:spcPts val="0"/>
              </a:spcAft>
              <a:buClr>
                <a:schemeClr val="dk1"/>
              </a:buClr>
              <a:buSzPts val="1400"/>
              <a:buChar char="○"/>
              <a:defRPr/>
            </a:lvl2pPr>
            <a:lvl3pPr marL="1371600" lvl="2" indent="-317500" algn="l">
              <a:lnSpc>
                <a:spcPct val="90000"/>
              </a:lnSpc>
              <a:spcBef>
                <a:spcPts val="1200"/>
              </a:spcBef>
              <a:spcAft>
                <a:spcPts val="0"/>
              </a:spcAft>
              <a:buClr>
                <a:schemeClr val="dk1"/>
              </a:buClr>
              <a:buSzPts val="1400"/>
              <a:buChar char="■"/>
              <a:defRPr/>
            </a:lvl3pPr>
            <a:lvl4pPr marL="1828800" lvl="3" indent="-317500" algn="l">
              <a:lnSpc>
                <a:spcPct val="90000"/>
              </a:lnSpc>
              <a:spcBef>
                <a:spcPts val="1200"/>
              </a:spcBef>
              <a:spcAft>
                <a:spcPts val="0"/>
              </a:spcAft>
              <a:buClr>
                <a:schemeClr val="dk1"/>
              </a:buClr>
              <a:buSzPts val="1400"/>
              <a:buChar char="●"/>
              <a:defRPr/>
            </a:lvl4pPr>
            <a:lvl5pPr marL="2286000" lvl="4" indent="-317500" algn="l">
              <a:lnSpc>
                <a:spcPct val="90000"/>
              </a:lnSpc>
              <a:spcBef>
                <a:spcPts val="1200"/>
              </a:spcBef>
              <a:spcAft>
                <a:spcPts val="0"/>
              </a:spcAft>
              <a:buClr>
                <a:schemeClr val="dk1"/>
              </a:buClr>
              <a:buSzPts val="1400"/>
              <a:buChar char="○"/>
              <a:defRPr/>
            </a:lvl5pPr>
            <a:lvl6pPr marL="2743200" lvl="5" indent="-317500" algn="l">
              <a:lnSpc>
                <a:spcPct val="90000"/>
              </a:lnSpc>
              <a:spcBef>
                <a:spcPts val="1200"/>
              </a:spcBef>
              <a:spcAft>
                <a:spcPts val="0"/>
              </a:spcAft>
              <a:buClr>
                <a:schemeClr val="dk1"/>
              </a:buClr>
              <a:buSzPts val="1400"/>
              <a:buChar char="■"/>
              <a:defRPr/>
            </a:lvl6pPr>
            <a:lvl7pPr marL="3200400" lvl="6" indent="-317500" algn="l">
              <a:lnSpc>
                <a:spcPct val="90000"/>
              </a:lnSpc>
              <a:spcBef>
                <a:spcPts val="1200"/>
              </a:spcBef>
              <a:spcAft>
                <a:spcPts val="0"/>
              </a:spcAft>
              <a:buClr>
                <a:schemeClr val="dk1"/>
              </a:buClr>
              <a:buSzPts val="1400"/>
              <a:buChar char="●"/>
              <a:defRPr/>
            </a:lvl7pPr>
            <a:lvl8pPr marL="3657600" lvl="7" indent="-317500" algn="l">
              <a:lnSpc>
                <a:spcPct val="90000"/>
              </a:lnSpc>
              <a:spcBef>
                <a:spcPts val="1200"/>
              </a:spcBef>
              <a:spcAft>
                <a:spcPts val="0"/>
              </a:spcAft>
              <a:buClr>
                <a:schemeClr val="dk1"/>
              </a:buClr>
              <a:buSzPts val="1400"/>
              <a:buChar char="○"/>
              <a:defRPr/>
            </a:lvl8pPr>
            <a:lvl9pPr marL="4114800" lvl="8" indent="-317500" algn="l">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sz="1100"/>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4.jp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hyperlink" Target="https://apgc.awi.de/dataset/pex"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801713" y="0"/>
            <a:ext cx="75423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2400" b="1">
                <a:solidFill>
                  <a:srgbClr val="000099"/>
                </a:solidFill>
                <a:latin typeface="Cambria"/>
                <a:ea typeface="Cambria"/>
                <a:cs typeface="Cambria"/>
                <a:sym typeface="Cambria"/>
              </a:rPr>
              <a:t>Engineering A* for Autonomous Path Planning of Tracked Vehicle</a:t>
            </a:r>
            <a:endParaRPr sz="2400">
              <a:solidFill>
                <a:srgbClr val="000099"/>
              </a:solidFill>
            </a:endParaRPr>
          </a:p>
        </p:txBody>
      </p:sp>
      <p:sp>
        <p:nvSpPr>
          <p:cNvPr id="61" name="Google Shape;61;p14"/>
          <p:cNvSpPr txBox="1">
            <a:spLocks noGrp="1"/>
          </p:cNvSpPr>
          <p:nvPr>
            <p:ph type="body" idx="1"/>
          </p:nvPr>
        </p:nvSpPr>
        <p:spPr>
          <a:xfrm>
            <a:off x="3050363" y="2860894"/>
            <a:ext cx="3045000" cy="1448700"/>
          </a:xfrm>
          <a:prstGeom prst="rect">
            <a:avLst/>
          </a:prstGeom>
          <a:noFill/>
          <a:ln>
            <a:noFill/>
          </a:ln>
        </p:spPr>
        <p:txBody>
          <a:bodyPr spcFirstLastPara="1" wrap="square" lIns="68575" tIns="34275" rIns="68575" bIns="34275" anchor="t" anchorCtr="0">
            <a:normAutofit/>
          </a:bodyPr>
          <a:lstStyle/>
          <a:p>
            <a:pPr marL="177800" lvl="0" indent="-177800" algn="ctr" rtl="0">
              <a:lnSpc>
                <a:spcPct val="150000"/>
              </a:lnSpc>
              <a:spcBef>
                <a:spcPts val="0"/>
              </a:spcBef>
              <a:spcAft>
                <a:spcPts val="0"/>
              </a:spcAft>
              <a:buClr>
                <a:schemeClr val="dk1"/>
              </a:buClr>
              <a:buSzPts val="2100"/>
              <a:buNone/>
            </a:pPr>
            <a:r>
              <a:rPr lang="en" sz="1800" b="1">
                <a:solidFill>
                  <a:schemeClr val="dk1"/>
                </a:solidFill>
                <a:latin typeface="Cambria"/>
                <a:ea typeface="Cambria"/>
                <a:cs typeface="Cambria"/>
                <a:sym typeface="Cambria"/>
              </a:rPr>
              <a:t>Presented by</a:t>
            </a:r>
            <a:endParaRPr sz="1800">
              <a:solidFill>
                <a:schemeClr val="dk1"/>
              </a:solidFill>
            </a:endParaRPr>
          </a:p>
          <a:p>
            <a:pPr marL="177800" lvl="0" indent="-177800" algn="ctr" rtl="0">
              <a:lnSpc>
                <a:spcPct val="100000"/>
              </a:lnSpc>
              <a:spcBef>
                <a:spcPts val="0"/>
              </a:spcBef>
              <a:spcAft>
                <a:spcPts val="0"/>
              </a:spcAft>
              <a:buClr>
                <a:schemeClr val="dk1"/>
              </a:buClr>
              <a:buSzPts val="2100"/>
              <a:buNone/>
            </a:pPr>
            <a:r>
              <a:rPr lang="en" sz="1500">
                <a:solidFill>
                  <a:schemeClr val="dk1"/>
                </a:solidFill>
                <a:latin typeface="Cambria"/>
                <a:ea typeface="Cambria"/>
                <a:cs typeface="Cambria"/>
                <a:sym typeface="Cambria"/>
              </a:rPr>
              <a:t>Mullainathan V H - </a:t>
            </a:r>
            <a:r>
              <a:rPr lang="en" sz="1400">
                <a:solidFill>
                  <a:schemeClr val="dk1"/>
                </a:solidFill>
                <a:latin typeface="Cambria"/>
                <a:ea typeface="Cambria"/>
                <a:cs typeface="Cambria"/>
                <a:sym typeface="Cambria"/>
              </a:rPr>
              <a:t>22R435</a:t>
            </a:r>
            <a:endParaRPr sz="2000">
              <a:solidFill>
                <a:schemeClr val="dk1"/>
              </a:solidFill>
            </a:endParaRPr>
          </a:p>
          <a:p>
            <a:pPr marL="177800" lvl="0" indent="-177800" algn="ctr" rtl="0">
              <a:lnSpc>
                <a:spcPct val="100000"/>
              </a:lnSpc>
              <a:spcBef>
                <a:spcPts val="0"/>
              </a:spcBef>
              <a:spcAft>
                <a:spcPts val="0"/>
              </a:spcAft>
              <a:buClr>
                <a:schemeClr val="dk1"/>
              </a:buClr>
              <a:buSzPts val="2100"/>
              <a:buNone/>
            </a:pPr>
            <a:r>
              <a:rPr lang="en" sz="1500">
                <a:solidFill>
                  <a:schemeClr val="dk1"/>
                </a:solidFill>
                <a:latin typeface="Cambria"/>
                <a:ea typeface="Cambria"/>
                <a:cs typeface="Cambria"/>
                <a:sym typeface="Cambria"/>
              </a:rPr>
              <a:t>Sivatmiga T N - </a:t>
            </a:r>
            <a:r>
              <a:rPr lang="en" sz="1400">
                <a:solidFill>
                  <a:schemeClr val="dk1"/>
                </a:solidFill>
                <a:latin typeface="Cambria"/>
                <a:ea typeface="Cambria"/>
                <a:cs typeface="Cambria"/>
                <a:sym typeface="Cambria"/>
              </a:rPr>
              <a:t>22R447</a:t>
            </a:r>
            <a:endParaRPr sz="2000">
              <a:solidFill>
                <a:schemeClr val="dk1"/>
              </a:solidFill>
            </a:endParaRPr>
          </a:p>
          <a:p>
            <a:pPr marL="177800" lvl="0" indent="-177800" algn="ctr" rtl="0">
              <a:lnSpc>
                <a:spcPct val="110000"/>
              </a:lnSpc>
              <a:spcBef>
                <a:spcPts val="0"/>
              </a:spcBef>
              <a:spcAft>
                <a:spcPts val="0"/>
              </a:spcAft>
              <a:buClr>
                <a:schemeClr val="dk1"/>
              </a:buClr>
              <a:buSzPts val="2100"/>
              <a:buNone/>
            </a:pPr>
            <a:r>
              <a:rPr lang="en" sz="1200">
                <a:solidFill>
                  <a:schemeClr val="dk1"/>
                </a:solidFill>
                <a:latin typeface="Cambria"/>
                <a:ea typeface="Cambria"/>
                <a:cs typeface="Cambria"/>
                <a:sym typeface="Cambria"/>
              </a:rPr>
              <a:t>Department of Robotics and Automation,</a:t>
            </a:r>
            <a:endParaRPr sz="1200">
              <a:solidFill>
                <a:schemeClr val="dk1"/>
              </a:solidFill>
            </a:endParaRPr>
          </a:p>
          <a:p>
            <a:pPr marL="177800" lvl="0" indent="-177800" algn="ctr" rtl="0">
              <a:lnSpc>
                <a:spcPct val="110000"/>
              </a:lnSpc>
              <a:spcBef>
                <a:spcPts val="0"/>
              </a:spcBef>
              <a:spcAft>
                <a:spcPts val="0"/>
              </a:spcAft>
              <a:buClr>
                <a:schemeClr val="dk1"/>
              </a:buClr>
              <a:buSzPts val="2100"/>
              <a:buNone/>
            </a:pPr>
            <a:r>
              <a:rPr lang="en" sz="1200">
                <a:solidFill>
                  <a:schemeClr val="dk1"/>
                </a:solidFill>
                <a:latin typeface="Cambria"/>
                <a:ea typeface="Cambria"/>
                <a:cs typeface="Cambria"/>
                <a:sym typeface="Cambria"/>
              </a:rPr>
              <a:t>PSG College of Technology.</a:t>
            </a:r>
            <a:endParaRPr sz="1200">
              <a:solidFill>
                <a:schemeClr val="dk1"/>
              </a:solidFill>
            </a:endParaRPr>
          </a:p>
        </p:txBody>
      </p:sp>
      <p:cxnSp>
        <p:nvCxnSpPr>
          <p:cNvPr id="62" name="Google Shape;62;p14"/>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63" name="Google Shape;63;p14"/>
          <p:cNvSpPr txBox="1"/>
          <p:nvPr/>
        </p:nvSpPr>
        <p:spPr>
          <a:xfrm>
            <a:off x="2853873" y="1210805"/>
            <a:ext cx="3436200" cy="1510500"/>
          </a:xfrm>
          <a:prstGeom prst="rect">
            <a:avLst/>
          </a:prstGeom>
          <a:noFill/>
          <a:ln>
            <a:noFill/>
          </a:ln>
        </p:spPr>
        <p:txBody>
          <a:bodyPr spcFirstLastPara="1" wrap="square" lIns="68575" tIns="68575" rIns="68575" bIns="68575" anchor="t" anchorCtr="0">
            <a:spAutoFit/>
          </a:bodyPr>
          <a:lstStyle/>
          <a:p>
            <a:pPr marL="0" marR="0" lvl="0" indent="0" algn="ctr" rtl="0">
              <a:lnSpc>
                <a:spcPct val="80000"/>
              </a:lnSpc>
              <a:spcBef>
                <a:spcPts val="800"/>
              </a:spcBef>
              <a:spcAft>
                <a:spcPts val="0"/>
              </a:spcAft>
              <a:buClr>
                <a:schemeClr val="dk1"/>
              </a:buClr>
              <a:buSzPts val="1800"/>
              <a:buFont typeface="Cambria"/>
              <a:buNone/>
            </a:pPr>
            <a:r>
              <a:rPr lang="en" sz="1800" b="1" i="0" u="none" strike="noStrike" cap="none">
                <a:solidFill>
                  <a:schemeClr val="dk1"/>
                </a:solidFill>
                <a:latin typeface="Cambria"/>
                <a:ea typeface="Cambria"/>
                <a:cs typeface="Cambria"/>
                <a:sym typeface="Cambria"/>
              </a:rPr>
              <a:t>Project  Guide</a:t>
            </a:r>
            <a:endParaRPr sz="1800" b="1" i="0" u="none" strike="noStrike" cap="none">
              <a:solidFill>
                <a:schemeClr val="dk1"/>
              </a:solidFill>
              <a:latin typeface="Cambria"/>
              <a:ea typeface="Cambria"/>
              <a:cs typeface="Cambria"/>
              <a:sym typeface="Cambria"/>
            </a:endParaRPr>
          </a:p>
          <a:p>
            <a:pPr marL="0" marR="0" lvl="0" indent="0" algn="ctr" rtl="0">
              <a:lnSpc>
                <a:spcPct val="80000"/>
              </a:lnSpc>
              <a:spcBef>
                <a:spcPts val="800"/>
              </a:spcBef>
              <a:spcAft>
                <a:spcPts val="0"/>
              </a:spcAft>
              <a:buClr>
                <a:schemeClr val="dk1"/>
              </a:buClr>
              <a:buSzPts val="200"/>
              <a:buFont typeface="Calibri"/>
              <a:buNone/>
            </a:pPr>
            <a:endParaRPr sz="200" b="1" i="0" u="none" strike="noStrike" cap="none">
              <a:solidFill>
                <a:schemeClr val="dk1"/>
              </a:solidFill>
              <a:latin typeface="Cambria"/>
              <a:ea typeface="Cambria"/>
              <a:cs typeface="Cambria"/>
              <a:sym typeface="Cambria"/>
            </a:endParaRPr>
          </a:p>
          <a:p>
            <a:pPr marL="0" marR="0" lvl="0" indent="0" algn="ctr" rtl="0">
              <a:lnSpc>
                <a:spcPct val="80000"/>
              </a:lnSpc>
              <a:spcBef>
                <a:spcPts val="200"/>
              </a:spcBef>
              <a:spcAft>
                <a:spcPts val="0"/>
              </a:spcAft>
              <a:buClr>
                <a:schemeClr val="dk1"/>
              </a:buClr>
              <a:buSzPts val="1500"/>
              <a:buFont typeface="Cambria"/>
              <a:buNone/>
            </a:pPr>
            <a:r>
              <a:rPr lang="en" sz="1500" b="0" i="0" u="none" strike="noStrike" cap="none">
                <a:solidFill>
                  <a:schemeClr val="dk1"/>
                </a:solidFill>
                <a:latin typeface="Cambria"/>
                <a:ea typeface="Cambria"/>
                <a:cs typeface="Cambria"/>
                <a:sym typeface="Cambria"/>
              </a:rPr>
              <a:t>Mr. Shibumon Alampata, </a:t>
            </a:r>
            <a:r>
              <a:rPr lang="en" sz="1400" b="0" i="0" u="none" strike="noStrike" cap="none">
                <a:solidFill>
                  <a:schemeClr val="dk1"/>
                </a:solidFill>
                <a:latin typeface="Cambria"/>
                <a:ea typeface="Cambria"/>
                <a:cs typeface="Cambria"/>
                <a:sym typeface="Cambria"/>
              </a:rPr>
              <a:t>Scientist – F</a:t>
            </a:r>
            <a:endParaRPr sz="1400" b="0" i="0" u="none" strike="noStrike" cap="none">
              <a:solidFill>
                <a:schemeClr val="dk1"/>
              </a:solidFill>
              <a:latin typeface="Cambria"/>
              <a:ea typeface="Cambria"/>
              <a:cs typeface="Cambria"/>
              <a:sym typeface="Cambria"/>
            </a:endParaRPr>
          </a:p>
          <a:p>
            <a:pPr marL="0" marR="0" lvl="0" indent="0" algn="ctr" rtl="0">
              <a:lnSpc>
                <a:spcPct val="80000"/>
              </a:lnSpc>
              <a:spcBef>
                <a:spcPts val="200"/>
              </a:spcBef>
              <a:spcAft>
                <a:spcPts val="0"/>
              </a:spcAft>
              <a:buClr>
                <a:schemeClr val="dk1"/>
              </a:buClr>
              <a:buSzPts val="1200"/>
              <a:buFont typeface="Cambria"/>
              <a:buNone/>
            </a:pPr>
            <a:r>
              <a:rPr lang="en" sz="1200" b="0" i="0" u="none" strike="noStrike" cap="none">
                <a:solidFill>
                  <a:schemeClr val="dk1"/>
                </a:solidFill>
                <a:latin typeface="Cambria"/>
                <a:ea typeface="Cambria"/>
                <a:cs typeface="Cambria"/>
                <a:sym typeface="Cambria"/>
              </a:rPr>
              <a:t>Geographical Information Systems Division</a:t>
            </a:r>
            <a:r>
              <a:rPr lang="en" sz="1400" b="0" i="0" u="none" strike="noStrike" cap="none">
                <a:solidFill>
                  <a:schemeClr val="dk1"/>
                </a:solidFill>
                <a:latin typeface="Cambria"/>
                <a:ea typeface="Cambria"/>
                <a:cs typeface="Cambria"/>
                <a:sym typeface="Cambria"/>
              </a:rPr>
              <a:t>,</a:t>
            </a:r>
            <a:endParaRPr sz="1100"/>
          </a:p>
          <a:p>
            <a:pPr marL="0" marR="0" lvl="0" indent="0" algn="ctr" rtl="0">
              <a:lnSpc>
                <a:spcPct val="80000"/>
              </a:lnSpc>
              <a:spcBef>
                <a:spcPts val="200"/>
              </a:spcBef>
              <a:spcAft>
                <a:spcPts val="0"/>
              </a:spcAft>
              <a:buClr>
                <a:schemeClr val="dk1"/>
              </a:buClr>
              <a:buSzPts val="1200"/>
              <a:buFont typeface="Cambria"/>
              <a:buNone/>
            </a:pPr>
            <a:r>
              <a:rPr lang="en" sz="1200" b="0" i="0" u="none" strike="noStrike" cap="none">
                <a:solidFill>
                  <a:schemeClr val="dk1"/>
                </a:solidFill>
                <a:latin typeface="Cambria"/>
                <a:ea typeface="Cambria"/>
                <a:cs typeface="Cambria"/>
                <a:sym typeface="Cambria"/>
              </a:rPr>
              <a:t>Centre for Artificial Intelligence and Robotics</a:t>
            </a:r>
            <a:r>
              <a:rPr lang="en" sz="1400" b="0" i="0" u="none" strike="noStrike" cap="none">
                <a:solidFill>
                  <a:schemeClr val="dk1"/>
                </a:solidFill>
                <a:latin typeface="Cambria"/>
                <a:ea typeface="Cambria"/>
                <a:cs typeface="Cambria"/>
                <a:sym typeface="Cambria"/>
              </a:rPr>
              <a:t>,</a:t>
            </a:r>
            <a:endParaRPr sz="1100"/>
          </a:p>
          <a:p>
            <a:pPr marL="0" marR="0" lvl="0" indent="0" algn="ctr" rtl="0">
              <a:lnSpc>
                <a:spcPct val="80000"/>
              </a:lnSpc>
              <a:spcBef>
                <a:spcPts val="200"/>
              </a:spcBef>
              <a:spcAft>
                <a:spcPts val="0"/>
              </a:spcAft>
              <a:buClr>
                <a:schemeClr val="dk1"/>
              </a:buClr>
              <a:buSzPts val="1200"/>
              <a:buFont typeface="Cambria"/>
              <a:buNone/>
            </a:pPr>
            <a:r>
              <a:rPr lang="en" sz="1200" b="0" i="0" u="none" strike="noStrike" cap="none">
                <a:solidFill>
                  <a:schemeClr val="dk1"/>
                </a:solidFill>
                <a:latin typeface="Cambria"/>
                <a:ea typeface="Cambria"/>
                <a:cs typeface="Cambria"/>
                <a:sym typeface="Cambria"/>
              </a:rPr>
              <a:t>Defence Research and Development Organization</a:t>
            </a:r>
            <a:r>
              <a:rPr lang="en" sz="1400" b="0" i="0" u="none" strike="noStrike" cap="none">
                <a:solidFill>
                  <a:schemeClr val="dk1"/>
                </a:solidFill>
                <a:latin typeface="Cambria"/>
                <a:ea typeface="Cambria"/>
                <a:cs typeface="Cambria"/>
                <a:sym typeface="Cambria"/>
              </a:rPr>
              <a:t>.</a:t>
            </a:r>
            <a:endParaRPr sz="1400" b="0" i="0" u="none" strike="noStrike" cap="none">
              <a:solidFill>
                <a:schemeClr val="dk1"/>
              </a:solidFill>
              <a:latin typeface="Cambria"/>
              <a:ea typeface="Cambria"/>
              <a:cs typeface="Cambria"/>
              <a:sym typeface="Cambria"/>
            </a:endParaRPr>
          </a:p>
          <a:p>
            <a:pPr marL="1028700" marR="0" lvl="0" indent="342900" algn="ctr" rtl="0">
              <a:spcBef>
                <a:spcPts val="0"/>
              </a:spcBef>
              <a:spcAft>
                <a:spcPts val="0"/>
              </a:spcAft>
              <a:buClr>
                <a:schemeClr val="dk1"/>
              </a:buClr>
              <a:buSzPts val="800"/>
              <a:buFont typeface="Arial"/>
              <a:buNone/>
            </a:pPr>
            <a:endParaRPr sz="1400" b="0" i="0" u="none" strike="noStrike" cap="none">
              <a:solidFill>
                <a:schemeClr val="dk1"/>
              </a:solidFill>
              <a:latin typeface="Cambria"/>
              <a:ea typeface="Cambria"/>
              <a:cs typeface="Cambria"/>
              <a:sym typeface="Cambria"/>
            </a:endParaRPr>
          </a:p>
        </p:txBody>
      </p:sp>
      <p:sp>
        <p:nvSpPr>
          <p:cNvPr id="64" name="Google Shape;64;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65" name="Google Shape;65;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66" name="Google Shape;66;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167" name="Google Shape;167;p23"/>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pic>
        <p:nvPicPr>
          <p:cNvPr id="168" name="Google Shape;168;p23"/>
          <p:cNvPicPr preferRelativeResize="0"/>
          <p:nvPr/>
        </p:nvPicPr>
        <p:blipFill>
          <a:blip r:embed="rId3">
            <a:alphaModFix/>
          </a:blip>
          <a:stretch>
            <a:fillRect/>
          </a:stretch>
        </p:blipFill>
        <p:spPr>
          <a:xfrm>
            <a:off x="280600" y="2419350"/>
            <a:ext cx="3943376" cy="875925"/>
          </a:xfrm>
          <a:prstGeom prst="rect">
            <a:avLst/>
          </a:prstGeom>
          <a:noFill/>
          <a:ln>
            <a:noFill/>
          </a:ln>
        </p:spPr>
      </p:pic>
      <p:graphicFrame>
        <p:nvGraphicFramePr>
          <p:cNvPr id="169" name="Google Shape;169;p23"/>
          <p:cNvGraphicFramePr/>
          <p:nvPr/>
        </p:nvGraphicFramePr>
        <p:xfrm>
          <a:off x="4456275" y="1134925"/>
          <a:ext cx="4470375" cy="3784600"/>
        </p:xfrm>
        <a:graphic>
          <a:graphicData uri="http://schemas.openxmlformats.org/drawingml/2006/table">
            <a:tbl>
              <a:tblPr bandRow="1">
                <a:noFill/>
                <a:tableStyleId>{68DE69E5-386E-4AEC-8CC0-C582DB9EFFEB}</a:tableStyleId>
              </a:tblPr>
              <a:tblGrid>
                <a:gridCol w="819600">
                  <a:extLst>
                    <a:ext uri="{9D8B030D-6E8A-4147-A177-3AD203B41FA5}">
                      <a16:colId xmlns:a16="http://schemas.microsoft.com/office/drawing/2014/main" val="20000"/>
                    </a:ext>
                  </a:extLst>
                </a:gridCol>
                <a:gridCol w="1363525">
                  <a:extLst>
                    <a:ext uri="{9D8B030D-6E8A-4147-A177-3AD203B41FA5}">
                      <a16:colId xmlns:a16="http://schemas.microsoft.com/office/drawing/2014/main" val="20001"/>
                    </a:ext>
                  </a:extLst>
                </a:gridCol>
                <a:gridCol w="2287250">
                  <a:extLst>
                    <a:ext uri="{9D8B030D-6E8A-4147-A177-3AD203B41FA5}">
                      <a16:colId xmlns:a16="http://schemas.microsoft.com/office/drawing/2014/main" val="20002"/>
                    </a:ext>
                  </a:extLst>
                </a:gridCol>
              </a:tblGrid>
              <a:tr h="431800">
                <a:tc>
                  <a:txBody>
                    <a:bodyPr/>
                    <a:lstStyle/>
                    <a:p>
                      <a:pPr marL="0" lvl="0" indent="0" algn="ctr" rtl="0">
                        <a:spcBef>
                          <a:spcPts val="0"/>
                        </a:spcBef>
                        <a:spcAft>
                          <a:spcPts val="0"/>
                        </a:spcAft>
                        <a:buNone/>
                      </a:pPr>
                      <a:r>
                        <a:rPr lang="en" sz="1000" b="1">
                          <a:latin typeface="Cambria"/>
                          <a:ea typeface="Cambria"/>
                          <a:cs typeface="Cambria"/>
                          <a:sym typeface="Cambria"/>
                        </a:rPr>
                        <a:t>Parameter</a:t>
                      </a:r>
                      <a:endParaRPr sz="1000" b="1">
                        <a:latin typeface="Cambria"/>
                        <a:ea typeface="Cambria"/>
                        <a:cs typeface="Cambria"/>
                        <a:sym typeface="Cambria"/>
                      </a:endParaRPr>
                    </a:p>
                  </a:txBody>
                  <a:tcPr marL="68575" marR="68575" marT="0" marB="0" anchor="ctr"/>
                </a:tc>
                <a:tc>
                  <a:txBody>
                    <a:bodyPr/>
                    <a:lstStyle/>
                    <a:p>
                      <a:pPr marL="0" lvl="0" indent="0" algn="ctr" rtl="0">
                        <a:spcBef>
                          <a:spcPts val="0"/>
                        </a:spcBef>
                        <a:spcAft>
                          <a:spcPts val="0"/>
                        </a:spcAft>
                        <a:buNone/>
                      </a:pPr>
                      <a:r>
                        <a:rPr lang="en" sz="1000" b="1">
                          <a:latin typeface="Cambria"/>
                          <a:ea typeface="Cambria"/>
                          <a:cs typeface="Cambria"/>
                          <a:sym typeface="Cambria"/>
                        </a:rPr>
                        <a:t>Explanation</a:t>
                      </a:r>
                      <a:endParaRPr sz="1000" b="1">
                        <a:latin typeface="Cambria"/>
                        <a:ea typeface="Cambria"/>
                        <a:cs typeface="Cambria"/>
                        <a:sym typeface="Cambria"/>
                      </a:endParaRPr>
                    </a:p>
                  </a:txBody>
                  <a:tcPr marL="68575" marR="68575" marT="0" marB="0" anchor="ctr"/>
                </a:tc>
                <a:tc>
                  <a:txBody>
                    <a:bodyPr/>
                    <a:lstStyle/>
                    <a:p>
                      <a:pPr marL="0" lvl="0" indent="0" algn="ctr" rtl="0">
                        <a:spcBef>
                          <a:spcPts val="0"/>
                        </a:spcBef>
                        <a:spcAft>
                          <a:spcPts val="0"/>
                        </a:spcAft>
                        <a:buNone/>
                      </a:pPr>
                      <a:r>
                        <a:rPr lang="en" sz="1000" b="1">
                          <a:latin typeface="Cambria"/>
                          <a:ea typeface="Cambria"/>
                          <a:cs typeface="Cambria"/>
                          <a:sym typeface="Cambria"/>
                        </a:rPr>
                        <a:t>Meaning</a:t>
                      </a:r>
                      <a:endParaRPr sz="1000" b="1">
                        <a:latin typeface="Cambria"/>
                        <a:ea typeface="Cambria"/>
                        <a:cs typeface="Cambria"/>
                        <a:sym typeface="Cambria"/>
                      </a:endParaRPr>
                    </a:p>
                  </a:txBody>
                  <a:tcPr marL="68575" marR="68575" marT="0" marB="0" anchor="ctr"/>
                </a:tc>
                <a:extLst>
                  <a:ext uri="{0D108BD9-81ED-4DB2-BD59-A6C34878D82A}">
                    <a16:rowId xmlns:a16="http://schemas.microsoft.com/office/drawing/2014/main" val="10000"/>
                  </a:ext>
                </a:extLst>
              </a:tr>
              <a:tr h="431800">
                <a:tc>
                  <a:txBody>
                    <a:bodyPr/>
                    <a:lstStyle/>
                    <a:p>
                      <a:pPr marL="0" lvl="0" indent="0" algn="ctr" rtl="0">
                        <a:spcBef>
                          <a:spcPts val="0"/>
                        </a:spcBef>
                        <a:spcAft>
                          <a:spcPts val="0"/>
                        </a:spcAft>
                        <a:buNone/>
                      </a:pPr>
                      <a:r>
                        <a:rPr lang="en" sz="1000">
                          <a:latin typeface="Cambria"/>
                          <a:ea typeface="Cambria"/>
                          <a:cs typeface="Cambria"/>
                          <a:sym typeface="Cambria"/>
                        </a:rPr>
                        <a:t>FDD</a:t>
                      </a:r>
                      <a:endParaRPr sz="1000">
                        <a:latin typeface="Cambria"/>
                        <a:ea typeface="Cambria"/>
                        <a:cs typeface="Cambria"/>
                        <a:sym typeface="Cambria"/>
                      </a:endParaRPr>
                    </a:p>
                  </a:txBody>
                  <a:tcPr marL="68575" marR="68575" marT="0" marB="0" anchor="ctr"/>
                </a:tc>
                <a:tc>
                  <a:txBody>
                    <a:bodyPr/>
                    <a:lstStyle/>
                    <a:p>
                      <a:pPr marL="0" lvl="0" indent="0" algn="ctr" rtl="0">
                        <a:spcBef>
                          <a:spcPts val="0"/>
                        </a:spcBef>
                        <a:spcAft>
                          <a:spcPts val="0"/>
                        </a:spcAft>
                        <a:buNone/>
                      </a:pPr>
                      <a:r>
                        <a:rPr lang="en" sz="1000" b="1">
                          <a:latin typeface="Cambria"/>
                          <a:ea typeface="Cambria"/>
                          <a:cs typeface="Cambria"/>
                          <a:sym typeface="Cambria"/>
                        </a:rPr>
                        <a:t>Freeze Degree Days</a:t>
                      </a:r>
                      <a:endParaRPr sz="1000">
                        <a:latin typeface="Cambria"/>
                        <a:ea typeface="Cambria"/>
                        <a:cs typeface="Cambria"/>
                        <a:sym typeface="Cambria"/>
                      </a:endParaRPr>
                    </a:p>
                  </a:txBody>
                  <a:tcPr marL="68575" marR="68575" marT="0" marB="0" anchor="ctr"/>
                </a:tc>
                <a:tc>
                  <a:txBody>
                    <a:bodyPr/>
                    <a:lstStyle/>
                    <a:p>
                      <a:pPr marL="0" lvl="0" indent="0" algn="just" rtl="0">
                        <a:spcBef>
                          <a:spcPts val="0"/>
                        </a:spcBef>
                        <a:spcAft>
                          <a:spcPts val="0"/>
                        </a:spcAft>
                        <a:buNone/>
                      </a:pPr>
                      <a:r>
                        <a:rPr lang="en" sz="1000">
                          <a:latin typeface="Cambria"/>
                          <a:ea typeface="Cambria"/>
                          <a:cs typeface="Cambria"/>
                          <a:sym typeface="Cambria"/>
                        </a:rPr>
                        <a:t>Min = 0.0, Max = 5000.0, Mean = 4629.1 → shows the total freezing thermal load over the year. A high mean suggests long and cold winters, suitable for permafrost formation.</a:t>
                      </a:r>
                      <a:endParaRPr sz="1000">
                        <a:latin typeface="Cambria"/>
                        <a:ea typeface="Cambria"/>
                        <a:cs typeface="Cambria"/>
                        <a:sym typeface="Cambria"/>
                      </a:endParaRPr>
                    </a:p>
                  </a:txBody>
                  <a:tcPr marL="68575" marR="68575" marT="0" marB="0"/>
                </a:tc>
                <a:extLst>
                  <a:ext uri="{0D108BD9-81ED-4DB2-BD59-A6C34878D82A}">
                    <a16:rowId xmlns:a16="http://schemas.microsoft.com/office/drawing/2014/main" val="10001"/>
                  </a:ext>
                </a:extLst>
              </a:tr>
              <a:tr h="431800">
                <a:tc>
                  <a:txBody>
                    <a:bodyPr/>
                    <a:lstStyle/>
                    <a:p>
                      <a:pPr marL="0" lvl="0" indent="0" algn="ctr" rtl="0">
                        <a:spcBef>
                          <a:spcPts val="0"/>
                        </a:spcBef>
                        <a:spcAft>
                          <a:spcPts val="0"/>
                        </a:spcAft>
                        <a:buNone/>
                      </a:pPr>
                      <a:r>
                        <a:rPr lang="en" sz="1000">
                          <a:latin typeface="Cambria"/>
                          <a:ea typeface="Cambria"/>
                          <a:cs typeface="Cambria"/>
                          <a:sym typeface="Cambria"/>
                        </a:rPr>
                        <a:t>rho</a:t>
                      </a:r>
                      <a:endParaRPr sz="1000">
                        <a:latin typeface="Cambria"/>
                        <a:ea typeface="Cambria"/>
                        <a:cs typeface="Cambria"/>
                        <a:sym typeface="Cambria"/>
                      </a:endParaRPr>
                    </a:p>
                  </a:txBody>
                  <a:tcPr marL="68575" marR="68575" marT="0" marB="0" anchor="ctr"/>
                </a:tc>
                <a:tc>
                  <a:txBody>
                    <a:bodyPr/>
                    <a:lstStyle/>
                    <a:p>
                      <a:pPr marL="0" lvl="0" indent="0" algn="ctr" rtl="0">
                        <a:spcBef>
                          <a:spcPts val="0"/>
                        </a:spcBef>
                        <a:spcAft>
                          <a:spcPts val="0"/>
                        </a:spcAft>
                        <a:buNone/>
                      </a:pPr>
                      <a:r>
                        <a:rPr lang="en" sz="1000" b="1">
                          <a:latin typeface="Cambria"/>
                          <a:ea typeface="Cambria"/>
                          <a:cs typeface="Cambria"/>
                          <a:sym typeface="Cambria"/>
                        </a:rPr>
                        <a:t>Soil density</a:t>
                      </a:r>
                      <a:r>
                        <a:rPr lang="en" sz="1000">
                          <a:latin typeface="Cambria"/>
                          <a:ea typeface="Cambria"/>
                          <a:cs typeface="Cambria"/>
                          <a:sym typeface="Cambria"/>
                        </a:rPr>
                        <a:t> (kg/m³)</a:t>
                      </a:r>
                      <a:endParaRPr sz="1000">
                        <a:latin typeface="Cambria"/>
                        <a:ea typeface="Cambria"/>
                        <a:cs typeface="Cambria"/>
                        <a:sym typeface="Cambria"/>
                      </a:endParaRPr>
                    </a:p>
                  </a:txBody>
                  <a:tcPr marL="68575" marR="68575" marT="0" marB="0" anchor="ctr"/>
                </a:tc>
                <a:tc>
                  <a:txBody>
                    <a:bodyPr/>
                    <a:lstStyle/>
                    <a:p>
                      <a:pPr marL="0" lvl="0" indent="0" algn="just" rtl="0">
                        <a:spcBef>
                          <a:spcPts val="0"/>
                        </a:spcBef>
                        <a:spcAft>
                          <a:spcPts val="0"/>
                        </a:spcAft>
                        <a:buNone/>
                      </a:pPr>
                      <a:r>
                        <a:rPr lang="en" sz="1000">
                          <a:latin typeface="Cambria"/>
                          <a:ea typeface="Cambria"/>
                          <a:cs typeface="Cambria"/>
                          <a:sym typeface="Cambria"/>
                        </a:rPr>
                        <a:t>Mean = 111725 → This seems 100x higher than typical (~1300–1600 kg/m³), likely because bulk_density was already in kg/m³ but was multiplied again. This high density artificially reduces ALT thickness.</a:t>
                      </a:r>
                      <a:endParaRPr sz="1000">
                        <a:latin typeface="Cambria"/>
                        <a:ea typeface="Cambria"/>
                        <a:cs typeface="Cambria"/>
                        <a:sym typeface="Cambria"/>
                      </a:endParaRPr>
                    </a:p>
                  </a:txBody>
                  <a:tcPr marL="68575" marR="68575" marT="0" marB="0"/>
                </a:tc>
                <a:extLst>
                  <a:ext uri="{0D108BD9-81ED-4DB2-BD59-A6C34878D82A}">
                    <a16:rowId xmlns:a16="http://schemas.microsoft.com/office/drawing/2014/main" val="10002"/>
                  </a:ext>
                </a:extLst>
              </a:tr>
              <a:tr h="431800">
                <a:tc>
                  <a:txBody>
                    <a:bodyPr/>
                    <a:lstStyle/>
                    <a:p>
                      <a:pPr marL="0" lvl="0" indent="0" algn="ctr" rtl="0">
                        <a:spcBef>
                          <a:spcPts val="0"/>
                        </a:spcBef>
                        <a:spcAft>
                          <a:spcPts val="0"/>
                        </a:spcAft>
                        <a:buNone/>
                      </a:pPr>
                      <a:r>
                        <a:rPr lang="en" sz="1000">
                          <a:latin typeface="Cambria"/>
                          <a:ea typeface="Cambria"/>
                          <a:cs typeface="Cambria"/>
                          <a:sym typeface="Cambria"/>
                        </a:rPr>
                        <a:t>k</a:t>
                      </a:r>
                      <a:endParaRPr sz="1000">
                        <a:latin typeface="Cambria"/>
                        <a:ea typeface="Cambria"/>
                        <a:cs typeface="Cambria"/>
                        <a:sym typeface="Cambria"/>
                      </a:endParaRPr>
                    </a:p>
                  </a:txBody>
                  <a:tcPr marL="68575" marR="68575" marT="0" marB="0" anchor="ctr"/>
                </a:tc>
                <a:tc>
                  <a:txBody>
                    <a:bodyPr/>
                    <a:lstStyle/>
                    <a:p>
                      <a:pPr marL="0" lvl="0" indent="0" algn="ctr" rtl="0">
                        <a:spcBef>
                          <a:spcPts val="0"/>
                        </a:spcBef>
                        <a:spcAft>
                          <a:spcPts val="0"/>
                        </a:spcAft>
                        <a:buNone/>
                      </a:pPr>
                      <a:r>
                        <a:rPr lang="en" sz="1000" b="1">
                          <a:latin typeface="Cambria"/>
                          <a:ea typeface="Cambria"/>
                          <a:cs typeface="Cambria"/>
                          <a:sym typeface="Cambria"/>
                        </a:rPr>
                        <a:t>Thermal conductivity</a:t>
                      </a:r>
                      <a:r>
                        <a:rPr lang="en" sz="1000">
                          <a:latin typeface="Cambria"/>
                          <a:ea typeface="Cambria"/>
                          <a:cs typeface="Cambria"/>
                          <a:sym typeface="Cambria"/>
                        </a:rPr>
                        <a:t> (W/mK)</a:t>
                      </a:r>
                      <a:endParaRPr sz="1000">
                        <a:latin typeface="Cambria"/>
                        <a:ea typeface="Cambria"/>
                        <a:cs typeface="Cambria"/>
                        <a:sym typeface="Cambria"/>
                      </a:endParaRPr>
                    </a:p>
                  </a:txBody>
                  <a:tcPr marL="68575" marR="68575" marT="0" marB="0" anchor="ctr"/>
                </a:tc>
                <a:tc>
                  <a:txBody>
                    <a:bodyPr/>
                    <a:lstStyle/>
                    <a:p>
                      <a:pPr marL="0" lvl="0" indent="0" algn="just" rtl="0">
                        <a:spcBef>
                          <a:spcPts val="0"/>
                        </a:spcBef>
                        <a:spcAft>
                          <a:spcPts val="0"/>
                        </a:spcAft>
                        <a:buNone/>
                      </a:pPr>
                      <a:r>
                        <a:rPr lang="en" sz="1000">
                          <a:latin typeface="Cambria"/>
                          <a:ea typeface="Cambria"/>
                          <a:cs typeface="Cambria"/>
                          <a:sym typeface="Cambria"/>
                        </a:rPr>
                        <a:t>Range is realistic: 1.0–2.0 W/mK → indicates moderate to high conductivity depending on soil type.</a:t>
                      </a:r>
                      <a:endParaRPr sz="1000">
                        <a:latin typeface="Cambria"/>
                        <a:ea typeface="Cambria"/>
                        <a:cs typeface="Cambria"/>
                        <a:sym typeface="Cambria"/>
                      </a:endParaRPr>
                    </a:p>
                  </a:txBody>
                  <a:tcPr marL="68575" marR="68575" marT="0" marB="0"/>
                </a:tc>
                <a:extLst>
                  <a:ext uri="{0D108BD9-81ED-4DB2-BD59-A6C34878D82A}">
                    <a16:rowId xmlns:a16="http://schemas.microsoft.com/office/drawing/2014/main" val="10003"/>
                  </a:ext>
                </a:extLst>
              </a:tr>
              <a:tr h="431800">
                <a:tc>
                  <a:txBody>
                    <a:bodyPr/>
                    <a:lstStyle/>
                    <a:p>
                      <a:pPr marL="0" lvl="0" indent="0" algn="ctr" rtl="0">
                        <a:spcBef>
                          <a:spcPts val="0"/>
                        </a:spcBef>
                        <a:spcAft>
                          <a:spcPts val="0"/>
                        </a:spcAft>
                        <a:buNone/>
                      </a:pPr>
                      <a:r>
                        <a:rPr lang="en" sz="1000">
                          <a:latin typeface="Cambria"/>
                          <a:ea typeface="Cambria"/>
                          <a:cs typeface="Cambria"/>
                          <a:sym typeface="Cambria"/>
                        </a:rPr>
                        <a:t>ALT stats</a:t>
                      </a:r>
                      <a:endParaRPr sz="1000">
                        <a:latin typeface="Cambria"/>
                        <a:ea typeface="Cambria"/>
                        <a:cs typeface="Cambria"/>
                        <a:sym typeface="Cambria"/>
                      </a:endParaRPr>
                    </a:p>
                  </a:txBody>
                  <a:tcPr marL="68575" marR="68575" marT="0" marB="0" anchor="ctr"/>
                </a:tc>
                <a:tc>
                  <a:txBody>
                    <a:bodyPr/>
                    <a:lstStyle/>
                    <a:p>
                      <a:pPr marL="0" lvl="0" indent="0" algn="ctr" rtl="0">
                        <a:spcBef>
                          <a:spcPts val="0"/>
                        </a:spcBef>
                        <a:spcAft>
                          <a:spcPts val="0"/>
                        </a:spcAft>
                        <a:buNone/>
                      </a:pPr>
                      <a:r>
                        <a:rPr lang="en" sz="1000" b="1">
                          <a:latin typeface="Cambria"/>
                          <a:ea typeface="Cambria"/>
                          <a:cs typeface="Cambria"/>
                          <a:sym typeface="Cambria"/>
                        </a:rPr>
                        <a:t>Active Layer Thickness</a:t>
                      </a:r>
                      <a:r>
                        <a:rPr lang="en" sz="1000">
                          <a:latin typeface="Cambria"/>
                          <a:ea typeface="Cambria"/>
                          <a:cs typeface="Cambria"/>
                          <a:sym typeface="Cambria"/>
                        </a:rPr>
                        <a:t> (m)</a:t>
                      </a:r>
                      <a:endParaRPr sz="1000">
                        <a:latin typeface="Cambria"/>
                        <a:ea typeface="Cambria"/>
                        <a:cs typeface="Cambria"/>
                        <a:sym typeface="Cambria"/>
                      </a:endParaRPr>
                    </a:p>
                  </a:txBody>
                  <a:tcPr marL="68575" marR="68575" marT="0" marB="0" anchor="ctr"/>
                </a:tc>
                <a:tc>
                  <a:txBody>
                    <a:bodyPr/>
                    <a:lstStyle/>
                    <a:p>
                      <a:pPr marL="0" lvl="0" indent="0" algn="just" rtl="0">
                        <a:spcBef>
                          <a:spcPts val="0"/>
                        </a:spcBef>
                        <a:spcAft>
                          <a:spcPts val="0"/>
                        </a:spcAft>
                        <a:buNone/>
                      </a:pPr>
                      <a:r>
                        <a:rPr lang="en" sz="1000">
                          <a:latin typeface="Cambria"/>
                          <a:ea typeface="Cambria"/>
                          <a:cs typeface="Cambria"/>
                          <a:sym typeface="Cambria"/>
                        </a:rPr>
                        <a:t>Max = 1.39 m, Mean = 0.0006 m → The extremely low mean means most regions are predicted to be </a:t>
                      </a:r>
                      <a:r>
                        <a:rPr lang="en" sz="1000" b="1">
                          <a:latin typeface="Cambria"/>
                          <a:ea typeface="Cambria"/>
                          <a:cs typeface="Cambria"/>
                          <a:sym typeface="Cambria"/>
                        </a:rPr>
                        <a:t>near-frozen year-round</a:t>
                      </a:r>
                      <a:r>
                        <a:rPr lang="en" sz="1000">
                          <a:latin typeface="Cambria"/>
                          <a:ea typeface="Cambria"/>
                          <a:cs typeface="Cambria"/>
                          <a:sym typeface="Cambria"/>
                        </a:rPr>
                        <a:t>, i.e., likely permafrost.</a:t>
                      </a:r>
                      <a:endParaRPr sz="1000">
                        <a:latin typeface="Cambria"/>
                        <a:ea typeface="Cambria"/>
                        <a:cs typeface="Cambria"/>
                        <a:sym typeface="Cambria"/>
                      </a:endParaRPr>
                    </a:p>
                  </a:txBody>
                  <a:tcPr marL="68575" marR="68575" marT="0" marB="0"/>
                </a:tc>
                <a:extLst>
                  <a:ext uri="{0D108BD9-81ED-4DB2-BD59-A6C34878D82A}">
                    <a16:rowId xmlns:a16="http://schemas.microsoft.com/office/drawing/2014/main" val="10004"/>
                  </a:ext>
                </a:extLst>
              </a:tr>
              <a:tr h="431800">
                <a:tc>
                  <a:txBody>
                    <a:bodyPr/>
                    <a:lstStyle/>
                    <a:p>
                      <a:pPr marL="0" lvl="0" indent="0" algn="ctr" rtl="0">
                        <a:spcBef>
                          <a:spcPts val="0"/>
                        </a:spcBef>
                        <a:spcAft>
                          <a:spcPts val="0"/>
                        </a:spcAft>
                        <a:buNone/>
                      </a:pPr>
                      <a:r>
                        <a:rPr lang="en" sz="1000">
                          <a:latin typeface="Cambria"/>
                          <a:ea typeface="Cambria"/>
                          <a:cs typeface="Cambria"/>
                          <a:sym typeface="Cambria"/>
                        </a:rPr>
                        <a:t>Permafrost pixel count</a:t>
                      </a:r>
                      <a:endParaRPr sz="1000">
                        <a:latin typeface="Cambria"/>
                        <a:ea typeface="Cambria"/>
                        <a:cs typeface="Cambria"/>
                        <a:sym typeface="Cambria"/>
                      </a:endParaRPr>
                    </a:p>
                  </a:txBody>
                  <a:tcPr marL="68575" marR="68575" marT="0" marB="0" anchor="ctr"/>
                </a:tc>
                <a:tc>
                  <a:txBody>
                    <a:bodyPr/>
                    <a:lstStyle/>
                    <a:p>
                      <a:pPr marL="0" lvl="0" indent="0" algn="ctr" rtl="0">
                        <a:spcBef>
                          <a:spcPts val="0"/>
                        </a:spcBef>
                        <a:spcAft>
                          <a:spcPts val="0"/>
                        </a:spcAft>
                        <a:buNone/>
                      </a:pPr>
                      <a:r>
                        <a:rPr lang="en" sz="1000">
                          <a:latin typeface="Cambria"/>
                          <a:ea typeface="Cambria"/>
                          <a:cs typeface="Cambria"/>
                          <a:sym typeface="Cambria"/>
                        </a:rPr>
                        <a:t>Number of pixels where ALT &lt; 1.5 m</a:t>
                      </a:r>
                      <a:endParaRPr sz="1000">
                        <a:latin typeface="Cambria"/>
                        <a:ea typeface="Cambria"/>
                        <a:cs typeface="Cambria"/>
                        <a:sym typeface="Cambria"/>
                      </a:endParaRPr>
                    </a:p>
                  </a:txBody>
                  <a:tcPr marL="68575" marR="68575" marT="0" marB="0" anchor="ctr"/>
                </a:tc>
                <a:tc>
                  <a:txBody>
                    <a:bodyPr/>
                    <a:lstStyle/>
                    <a:p>
                      <a:pPr marL="0" lvl="0" indent="0" algn="just" rtl="0">
                        <a:spcBef>
                          <a:spcPts val="0"/>
                        </a:spcBef>
                        <a:spcAft>
                          <a:spcPts val="0"/>
                        </a:spcAft>
                        <a:buNone/>
                      </a:pPr>
                      <a:r>
                        <a:rPr lang="en" sz="1000">
                          <a:latin typeface="Cambria"/>
                          <a:ea typeface="Cambria"/>
                          <a:cs typeface="Cambria"/>
                          <a:sym typeface="Cambria"/>
                        </a:rPr>
                        <a:t>277,215,314 → Almost all pixels in your study area are considered permafrost under this condition.</a:t>
                      </a:r>
                      <a:endParaRPr sz="1000">
                        <a:latin typeface="Cambria"/>
                        <a:ea typeface="Cambria"/>
                        <a:cs typeface="Cambria"/>
                        <a:sym typeface="Cambria"/>
                      </a:endParaRPr>
                    </a:p>
                  </a:txBody>
                  <a:tcPr marL="68575" marR="68575" marT="0" marB="0"/>
                </a:tc>
                <a:extLst>
                  <a:ext uri="{0D108BD9-81ED-4DB2-BD59-A6C34878D82A}">
                    <a16:rowId xmlns:a16="http://schemas.microsoft.com/office/drawing/2014/main" val="10005"/>
                  </a:ext>
                </a:extLst>
              </a:tr>
            </a:tbl>
          </a:graphicData>
        </a:graphic>
      </p:graphicFrame>
      <p:sp>
        <p:nvSpPr>
          <p:cNvPr id="170" name="Google Shape;170;p23"/>
          <p:cNvSpPr txBox="1"/>
          <p:nvPr/>
        </p:nvSpPr>
        <p:spPr>
          <a:xfrm>
            <a:off x="207350" y="1008925"/>
            <a:ext cx="4270500" cy="175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b="1">
                <a:latin typeface="Cambria"/>
                <a:ea typeface="Cambria"/>
                <a:cs typeface="Cambria"/>
                <a:sym typeface="Cambria"/>
              </a:rPr>
              <a:t>Observation: </a:t>
            </a:r>
            <a:endParaRPr sz="1000" b="1">
              <a:latin typeface="Cambria"/>
              <a:ea typeface="Cambria"/>
              <a:cs typeface="Cambria"/>
              <a:sym typeface="Cambria"/>
            </a:endParaRPr>
          </a:p>
          <a:p>
            <a:pPr marL="457200" lvl="0" indent="-292100" algn="l" rtl="0">
              <a:spcBef>
                <a:spcPts val="800"/>
              </a:spcBef>
              <a:spcAft>
                <a:spcPts val="0"/>
              </a:spcAft>
              <a:buSzPts val="1000"/>
              <a:buFont typeface="Cambria"/>
              <a:buChar char="⮚"/>
            </a:pPr>
            <a:r>
              <a:rPr lang="en" sz="1000">
                <a:latin typeface="Cambria"/>
                <a:ea typeface="Cambria"/>
                <a:cs typeface="Cambria"/>
                <a:sym typeface="Cambria"/>
              </a:rPr>
              <a:t>Most terrain around Leh and Kargil is bright yellow, meaning high permafrost potential.</a:t>
            </a:r>
            <a:endParaRPr sz="1000">
              <a:latin typeface="Cambria"/>
              <a:ea typeface="Cambria"/>
              <a:cs typeface="Cambria"/>
              <a:sym typeface="Cambria"/>
            </a:endParaRPr>
          </a:p>
          <a:p>
            <a:pPr marL="0" lvl="0" indent="0" algn="l" rtl="0">
              <a:spcBef>
                <a:spcPts val="0"/>
              </a:spcBef>
              <a:spcAft>
                <a:spcPts val="0"/>
              </a:spcAft>
              <a:buNone/>
            </a:pPr>
            <a:endParaRPr sz="10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000">
                <a:latin typeface="Cambria"/>
                <a:ea typeface="Cambria"/>
                <a:cs typeface="Cambria"/>
                <a:sym typeface="Cambria"/>
              </a:rPr>
              <a:t>Manali region shows relatively lower intensity (orange–purple), indicating transitional or patchy permafrost.</a:t>
            </a:r>
            <a:endParaRPr sz="1000">
              <a:latin typeface="Cambria"/>
              <a:ea typeface="Cambria"/>
              <a:cs typeface="Cambria"/>
              <a:sym typeface="Cambria"/>
            </a:endParaRPr>
          </a:p>
          <a:p>
            <a:pPr marL="0" lvl="0" indent="0" algn="l" rtl="0">
              <a:spcBef>
                <a:spcPts val="0"/>
              </a:spcBef>
              <a:spcAft>
                <a:spcPts val="0"/>
              </a:spcAft>
              <a:buNone/>
            </a:pPr>
            <a:endParaRPr sz="1000">
              <a:latin typeface="Cambria"/>
              <a:ea typeface="Cambria"/>
              <a:cs typeface="Cambria"/>
              <a:sym typeface="Cambria"/>
            </a:endParaRPr>
          </a:p>
          <a:p>
            <a:pPr marL="0" lvl="0" indent="0" algn="ctr" rtl="0">
              <a:spcBef>
                <a:spcPts val="0"/>
              </a:spcBef>
              <a:spcAft>
                <a:spcPts val="0"/>
              </a:spcAft>
              <a:buNone/>
            </a:pPr>
            <a:endParaRPr sz="1000">
              <a:latin typeface="Cambria"/>
              <a:ea typeface="Cambria"/>
              <a:cs typeface="Cambria"/>
              <a:sym typeface="Cambria"/>
            </a:endParaRPr>
          </a:p>
        </p:txBody>
      </p:sp>
      <p:sp>
        <p:nvSpPr>
          <p:cNvPr id="171" name="Google Shape;171;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172" name="Google Shape;172;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173" name="Google Shape;173;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179" name="Google Shape;179;p24"/>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pic>
        <p:nvPicPr>
          <p:cNvPr id="180" name="Google Shape;180;p24"/>
          <p:cNvPicPr preferRelativeResize="0"/>
          <p:nvPr/>
        </p:nvPicPr>
        <p:blipFill>
          <a:blip r:embed="rId3">
            <a:alphaModFix/>
          </a:blip>
          <a:stretch>
            <a:fillRect/>
          </a:stretch>
        </p:blipFill>
        <p:spPr>
          <a:xfrm>
            <a:off x="408850" y="1133175"/>
            <a:ext cx="5262199" cy="3723775"/>
          </a:xfrm>
          <a:prstGeom prst="rect">
            <a:avLst/>
          </a:prstGeom>
          <a:noFill/>
          <a:ln>
            <a:noFill/>
          </a:ln>
        </p:spPr>
      </p:pic>
      <p:grpSp>
        <p:nvGrpSpPr>
          <p:cNvPr id="181" name="Google Shape;181;p24"/>
          <p:cNvGrpSpPr/>
          <p:nvPr/>
        </p:nvGrpSpPr>
        <p:grpSpPr>
          <a:xfrm>
            <a:off x="6019715" y="1209340"/>
            <a:ext cx="2746945" cy="3679422"/>
            <a:chOff x="4648125" y="1209375"/>
            <a:chExt cx="2631425" cy="3563950"/>
          </a:xfrm>
        </p:grpSpPr>
        <p:pic>
          <p:nvPicPr>
            <p:cNvPr id="182" name="Google Shape;182;p24"/>
            <p:cNvPicPr preferRelativeResize="0"/>
            <p:nvPr/>
          </p:nvPicPr>
          <p:blipFill rotWithShape="1">
            <a:blip r:embed="rId4">
              <a:alphaModFix/>
            </a:blip>
            <a:srcRect t="2085" b="3539"/>
            <a:stretch/>
          </p:blipFill>
          <p:spPr>
            <a:xfrm>
              <a:off x="4648125" y="1209375"/>
              <a:ext cx="2631425" cy="1839175"/>
            </a:xfrm>
            <a:prstGeom prst="rect">
              <a:avLst/>
            </a:prstGeom>
            <a:noFill/>
            <a:ln>
              <a:noFill/>
            </a:ln>
          </p:spPr>
        </p:pic>
        <p:pic>
          <p:nvPicPr>
            <p:cNvPr id="183" name="Google Shape;183;p24"/>
            <p:cNvPicPr preferRelativeResize="0"/>
            <p:nvPr/>
          </p:nvPicPr>
          <p:blipFill rotWithShape="1">
            <a:blip r:embed="rId5">
              <a:alphaModFix/>
            </a:blip>
            <a:srcRect t="3042" b="386"/>
            <a:stretch/>
          </p:blipFill>
          <p:spPr>
            <a:xfrm>
              <a:off x="4676775" y="2989100"/>
              <a:ext cx="2571375" cy="1784225"/>
            </a:xfrm>
            <a:prstGeom prst="rect">
              <a:avLst/>
            </a:prstGeom>
            <a:noFill/>
            <a:ln>
              <a:noFill/>
            </a:ln>
          </p:spPr>
        </p:pic>
      </p:grpSp>
      <p:sp>
        <p:nvSpPr>
          <p:cNvPr id="184" name="Google Shape;184;p24"/>
          <p:cNvSpPr txBox="1"/>
          <p:nvPr/>
        </p:nvSpPr>
        <p:spPr>
          <a:xfrm>
            <a:off x="2337650" y="9187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1100" b="1">
                <a:solidFill>
                  <a:schemeClr val="dk1"/>
                </a:solidFill>
              </a:rPr>
              <a:t>Ground Truth</a:t>
            </a:r>
            <a:endParaRPr/>
          </a:p>
        </p:txBody>
      </p:sp>
      <p:sp>
        <p:nvSpPr>
          <p:cNvPr id="185" name="Google Shape;185;p24"/>
          <p:cNvSpPr txBox="1"/>
          <p:nvPr/>
        </p:nvSpPr>
        <p:spPr>
          <a:xfrm>
            <a:off x="6874475" y="9187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Output</a:t>
            </a:r>
            <a:endParaRPr/>
          </a:p>
        </p:txBody>
      </p:sp>
      <p:sp>
        <p:nvSpPr>
          <p:cNvPr id="186" name="Google Shape;186;p24"/>
          <p:cNvSpPr/>
          <p:nvPr/>
        </p:nvSpPr>
        <p:spPr>
          <a:xfrm>
            <a:off x="628650" y="2873675"/>
            <a:ext cx="1123200" cy="1644300"/>
          </a:xfrm>
          <a:prstGeom prst="roundRect">
            <a:avLst>
              <a:gd name="adj" fmla="val 16667"/>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188" name="Google Shape;188;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189" name="Google Shape;189;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5"/>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195" name="Google Shape;195;p25"/>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pic>
        <p:nvPicPr>
          <p:cNvPr id="196" name="Google Shape;196;p25"/>
          <p:cNvPicPr preferRelativeResize="0"/>
          <p:nvPr/>
        </p:nvPicPr>
        <p:blipFill>
          <a:blip r:embed="rId3">
            <a:alphaModFix/>
          </a:blip>
          <a:stretch>
            <a:fillRect/>
          </a:stretch>
        </p:blipFill>
        <p:spPr>
          <a:xfrm>
            <a:off x="558675" y="1182950"/>
            <a:ext cx="5993799" cy="3584325"/>
          </a:xfrm>
          <a:prstGeom prst="rect">
            <a:avLst/>
          </a:prstGeom>
          <a:noFill/>
          <a:ln>
            <a:noFill/>
          </a:ln>
        </p:spPr>
      </p:pic>
      <p:sp>
        <p:nvSpPr>
          <p:cNvPr id="197" name="Google Shape;197;p25"/>
          <p:cNvSpPr txBox="1"/>
          <p:nvPr/>
        </p:nvSpPr>
        <p:spPr>
          <a:xfrm>
            <a:off x="6768150" y="1208263"/>
            <a:ext cx="1885200" cy="3269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400"/>
              </a:spcBef>
              <a:spcAft>
                <a:spcPts val="0"/>
              </a:spcAft>
              <a:buNone/>
            </a:pPr>
            <a:r>
              <a:rPr lang="en" sz="1200" b="1">
                <a:solidFill>
                  <a:schemeClr val="dk1"/>
                </a:solidFill>
                <a:latin typeface="Cambria"/>
                <a:ea typeface="Cambria"/>
                <a:cs typeface="Cambria"/>
                <a:sym typeface="Cambria"/>
              </a:rPr>
              <a:t>Region of Interest &amp; Time Period (RUSSIA):</a:t>
            </a:r>
            <a:endParaRPr sz="1200" b="1">
              <a:solidFill>
                <a:schemeClr val="dk1"/>
              </a:solidFill>
              <a:latin typeface="Cambria"/>
              <a:ea typeface="Cambria"/>
              <a:cs typeface="Cambria"/>
              <a:sym typeface="Cambria"/>
            </a:endParaRPr>
          </a:p>
          <a:p>
            <a:pPr marL="457200" lvl="0" indent="-298450" algn="just" rtl="0">
              <a:lnSpc>
                <a:spcPct val="115000"/>
              </a:lnSpc>
              <a:spcBef>
                <a:spcPts val="1200"/>
              </a:spcBef>
              <a:spcAft>
                <a:spcPts val="0"/>
              </a:spcAft>
              <a:buClr>
                <a:schemeClr val="dk1"/>
              </a:buClr>
              <a:buSzPts val="1100"/>
              <a:buChar char="●"/>
            </a:pPr>
            <a:r>
              <a:rPr lang="en" sz="1100" b="1">
                <a:solidFill>
                  <a:schemeClr val="dk1"/>
                </a:solidFill>
                <a:latin typeface="Cambria"/>
                <a:ea typeface="Cambria"/>
                <a:cs typeface="Cambria"/>
                <a:sym typeface="Cambria"/>
              </a:rPr>
              <a:t>Coordinates:</a:t>
            </a:r>
            <a:r>
              <a:rPr lang="en" sz="1100">
                <a:solidFill>
                  <a:schemeClr val="dk1"/>
                </a:solidFill>
                <a:latin typeface="Cambria"/>
                <a:ea typeface="Cambria"/>
                <a:cs typeface="Cambria"/>
                <a:sym typeface="Cambria"/>
              </a:rPr>
              <a:t> 75.5°E to 80.5°E, 67.0°N to 71.0°N</a:t>
            </a:r>
            <a:endParaRPr sz="1100">
              <a:solidFill>
                <a:schemeClr val="dk1"/>
              </a:solidFill>
              <a:latin typeface="Cambria"/>
              <a:ea typeface="Cambria"/>
              <a:cs typeface="Cambria"/>
              <a:sym typeface="Cambria"/>
            </a:endParaRPr>
          </a:p>
          <a:p>
            <a:pPr marL="457200" lvl="0" indent="-298450" algn="just" rtl="0">
              <a:lnSpc>
                <a:spcPct val="115000"/>
              </a:lnSpc>
              <a:spcBef>
                <a:spcPts val="0"/>
              </a:spcBef>
              <a:spcAft>
                <a:spcPts val="0"/>
              </a:spcAft>
              <a:buClr>
                <a:schemeClr val="dk1"/>
              </a:buClr>
              <a:buSzPts val="1100"/>
              <a:buChar char="●"/>
            </a:pPr>
            <a:r>
              <a:rPr lang="en" sz="1100" b="1">
                <a:solidFill>
                  <a:schemeClr val="dk1"/>
                </a:solidFill>
                <a:latin typeface="Cambria"/>
                <a:ea typeface="Cambria"/>
                <a:cs typeface="Cambria"/>
                <a:sym typeface="Cambria"/>
              </a:rPr>
              <a:t>Key Locations in India:</a:t>
            </a:r>
            <a:r>
              <a:rPr lang="en" sz="1100">
                <a:solidFill>
                  <a:schemeClr val="dk1"/>
                </a:solidFill>
                <a:latin typeface="Cambria"/>
                <a:ea typeface="Cambria"/>
                <a:cs typeface="Cambria"/>
                <a:sym typeface="Cambria"/>
              </a:rPr>
              <a:t> Salekhard, Labytnangi, Nadym, Novy Urengoy, Noyabrsk, Tazovsky, Antipayuta, Gyda, Yamburg, Sabetta</a:t>
            </a:r>
            <a:endParaRPr sz="1100">
              <a:solidFill>
                <a:schemeClr val="dk1"/>
              </a:solidFill>
              <a:latin typeface="Cambria"/>
              <a:ea typeface="Cambria"/>
              <a:cs typeface="Cambria"/>
              <a:sym typeface="Cambria"/>
            </a:endParaRPr>
          </a:p>
          <a:p>
            <a:pPr marL="457200" lvl="0" indent="-298450" algn="just" rtl="0">
              <a:lnSpc>
                <a:spcPct val="115000"/>
              </a:lnSpc>
              <a:spcBef>
                <a:spcPts val="0"/>
              </a:spcBef>
              <a:spcAft>
                <a:spcPts val="0"/>
              </a:spcAft>
              <a:buClr>
                <a:schemeClr val="dk1"/>
              </a:buClr>
              <a:buSzPts val="1100"/>
              <a:buChar char="●"/>
            </a:pPr>
            <a:r>
              <a:rPr lang="en" sz="1100" b="1">
                <a:solidFill>
                  <a:schemeClr val="dk1"/>
                </a:solidFill>
                <a:latin typeface="Cambria"/>
                <a:ea typeface="Cambria"/>
                <a:cs typeface="Cambria"/>
                <a:sym typeface="Cambria"/>
              </a:rPr>
              <a:t>Time Period:</a:t>
            </a:r>
            <a:r>
              <a:rPr lang="en" sz="1100">
                <a:solidFill>
                  <a:schemeClr val="dk1"/>
                </a:solidFill>
                <a:latin typeface="Cambria"/>
                <a:ea typeface="Cambria"/>
                <a:cs typeface="Cambria"/>
                <a:sym typeface="Cambria"/>
              </a:rPr>
              <a:t> January 2020 to December 2023</a:t>
            </a:r>
            <a:endParaRPr/>
          </a:p>
        </p:txBody>
      </p:sp>
      <p:sp>
        <p:nvSpPr>
          <p:cNvPr id="198" name="Google Shape;198;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199" name="Google Shape;199;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200" name="Google Shape;200;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206" name="Google Shape;206;p26"/>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pic>
        <p:nvPicPr>
          <p:cNvPr id="207" name="Google Shape;207;p26"/>
          <p:cNvPicPr preferRelativeResize="0"/>
          <p:nvPr/>
        </p:nvPicPr>
        <p:blipFill>
          <a:blip r:embed="rId3">
            <a:alphaModFix/>
          </a:blip>
          <a:stretch>
            <a:fillRect/>
          </a:stretch>
        </p:blipFill>
        <p:spPr>
          <a:xfrm>
            <a:off x="1995850" y="1141525"/>
            <a:ext cx="5152299" cy="3649900"/>
          </a:xfrm>
          <a:prstGeom prst="rect">
            <a:avLst/>
          </a:prstGeom>
          <a:noFill/>
          <a:ln>
            <a:noFill/>
          </a:ln>
        </p:spPr>
      </p:pic>
      <p:sp>
        <p:nvSpPr>
          <p:cNvPr id="208" name="Google Shape;208;p26"/>
          <p:cNvSpPr txBox="1"/>
          <p:nvPr/>
        </p:nvSpPr>
        <p:spPr>
          <a:xfrm>
            <a:off x="3974500" y="8425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Ground Truth</a:t>
            </a:r>
            <a:endParaRPr>
              <a:solidFill>
                <a:schemeClr val="dk1"/>
              </a:solidFill>
            </a:endParaRPr>
          </a:p>
        </p:txBody>
      </p:sp>
      <p:sp>
        <p:nvSpPr>
          <p:cNvPr id="209" name="Google Shape;209;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210" name="Google Shape;210;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211" name="Google Shape;211;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217" name="Google Shape;217;p27"/>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218" name="Google Shape;218;p27"/>
          <p:cNvSpPr txBox="1"/>
          <p:nvPr/>
        </p:nvSpPr>
        <p:spPr>
          <a:xfrm>
            <a:off x="5696675" y="1156550"/>
            <a:ext cx="3088200" cy="2385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rPr>
              <a:t>Output:</a:t>
            </a:r>
            <a:endParaRPr sz="1100" b="1">
              <a:solidFill>
                <a:schemeClr val="dk1"/>
              </a:solidFill>
            </a:endParaRPr>
          </a:p>
          <a:p>
            <a:pPr marL="457200" lvl="0" indent="0" algn="l" rtl="0">
              <a:spcBef>
                <a:spcPts val="0"/>
              </a:spcBef>
              <a:spcAft>
                <a:spcPts val="0"/>
              </a:spcAft>
              <a:buNone/>
            </a:pPr>
            <a:r>
              <a:rPr lang="en" sz="1100">
                <a:solidFill>
                  <a:schemeClr val="dk1"/>
                </a:solidFill>
              </a:rPr>
              <a:t>--- Input Checks for ALT Calculation ---</a:t>
            </a:r>
            <a:endParaRPr sz="1100">
              <a:solidFill>
                <a:schemeClr val="dk1"/>
              </a:solidFill>
            </a:endParaRPr>
          </a:p>
          <a:p>
            <a:pPr marL="457200" lvl="0" indent="0" algn="l" rtl="0">
              <a:spcBef>
                <a:spcPts val="0"/>
              </a:spcBef>
              <a:spcAft>
                <a:spcPts val="0"/>
              </a:spcAft>
              <a:buNone/>
            </a:pPr>
            <a:r>
              <a:rPr lang="en" sz="1100">
                <a:solidFill>
                  <a:schemeClr val="dk1"/>
                </a:solidFill>
              </a:rPr>
              <a:t>FDD: min= 0.0  max= 5000.0  mean= 4556.725</a:t>
            </a:r>
            <a:endParaRPr sz="1100">
              <a:solidFill>
                <a:schemeClr val="dk1"/>
              </a:solidFill>
            </a:endParaRPr>
          </a:p>
          <a:p>
            <a:pPr marL="457200" lvl="0" indent="0" algn="l" rtl="0">
              <a:spcBef>
                <a:spcPts val="0"/>
              </a:spcBef>
              <a:spcAft>
                <a:spcPts val="0"/>
              </a:spcAft>
              <a:buNone/>
            </a:pPr>
            <a:r>
              <a:rPr lang="en" sz="1100">
                <a:solidFill>
                  <a:schemeClr val="dk1"/>
                </a:solidFill>
              </a:rPr>
              <a:t>rho: min= 0.0  max= 139894.02  mean= 105376.97</a:t>
            </a:r>
            <a:endParaRPr sz="1100">
              <a:solidFill>
                <a:schemeClr val="dk1"/>
              </a:solidFill>
            </a:endParaRPr>
          </a:p>
          <a:p>
            <a:pPr marL="457200" lvl="0" indent="0" algn="l" rtl="0">
              <a:spcBef>
                <a:spcPts val="0"/>
              </a:spcBef>
              <a:spcAft>
                <a:spcPts val="0"/>
              </a:spcAft>
              <a:buNone/>
            </a:pPr>
            <a:r>
              <a:rPr lang="en" sz="1100">
                <a:solidFill>
                  <a:schemeClr val="dk1"/>
                </a:solidFill>
              </a:rPr>
              <a:t>k: min= 1.0  max= 2.0  mean= 1.8855983</a:t>
            </a:r>
            <a:endParaRPr sz="1100">
              <a:solidFill>
                <a:schemeClr val="dk1"/>
              </a:solidFill>
            </a:endParaRPr>
          </a:p>
          <a:p>
            <a:pPr marL="457200" lvl="0" indent="0" algn="l" rtl="0">
              <a:spcBef>
                <a:spcPts val="0"/>
              </a:spcBef>
              <a:spcAft>
                <a:spcPts val="0"/>
              </a:spcAft>
              <a:buNone/>
            </a:pPr>
            <a:r>
              <a:rPr lang="en" sz="1100">
                <a:solidFill>
                  <a:schemeClr val="dk1"/>
                </a:solidFill>
              </a:rPr>
              <a:t>ALT stats — min: 0.0 max: 2.54236106189146 mean: 0.0006644549458326142</a:t>
            </a:r>
            <a:endParaRPr sz="1100">
              <a:solidFill>
                <a:schemeClr val="dk1"/>
              </a:solidFill>
            </a:endParaRPr>
          </a:p>
          <a:p>
            <a:pPr marL="457200" lvl="0" indent="0" algn="l" rtl="0">
              <a:spcBef>
                <a:spcPts val="0"/>
              </a:spcBef>
              <a:spcAft>
                <a:spcPts val="0"/>
              </a:spcAft>
              <a:buNone/>
            </a:pPr>
            <a:r>
              <a:rPr lang="en" sz="1100">
                <a:solidFill>
                  <a:schemeClr val="dk1"/>
                </a:solidFill>
              </a:rPr>
              <a:t>Permafrost pixel count (ALT &lt; 1.5m): 276547365</a:t>
            </a:r>
            <a:endParaRPr/>
          </a:p>
        </p:txBody>
      </p:sp>
      <p:sp>
        <p:nvSpPr>
          <p:cNvPr id="219" name="Google Shape;219;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220" name="Google Shape;220;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221" name="Google Shape;221;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14</a:t>
            </a:fld>
            <a:endParaRPr/>
          </a:p>
        </p:txBody>
      </p:sp>
      <p:pic>
        <p:nvPicPr>
          <p:cNvPr id="222" name="Google Shape;222;p27"/>
          <p:cNvPicPr preferRelativeResize="0"/>
          <p:nvPr/>
        </p:nvPicPr>
        <p:blipFill>
          <a:blip r:embed="rId3">
            <a:alphaModFix/>
          </a:blip>
          <a:stretch>
            <a:fillRect/>
          </a:stretch>
        </p:blipFill>
        <p:spPr>
          <a:xfrm>
            <a:off x="152400" y="1071000"/>
            <a:ext cx="4391034" cy="3543862"/>
          </a:xfrm>
          <a:prstGeom prst="rect">
            <a:avLst/>
          </a:prstGeom>
          <a:noFill/>
          <a:ln>
            <a:noFill/>
          </a:ln>
        </p:spPr>
      </p:pic>
      <p:pic>
        <p:nvPicPr>
          <p:cNvPr id="223" name="Google Shape;223;p27"/>
          <p:cNvPicPr preferRelativeResize="0"/>
          <p:nvPr/>
        </p:nvPicPr>
        <p:blipFill>
          <a:blip r:embed="rId4">
            <a:alphaModFix/>
          </a:blip>
          <a:stretch>
            <a:fillRect/>
          </a:stretch>
        </p:blipFill>
        <p:spPr>
          <a:xfrm>
            <a:off x="4651350" y="1211075"/>
            <a:ext cx="374350" cy="3263775"/>
          </a:xfrm>
          <a:prstGeom prst="rect">
            <a:avLst/>
          </a:prstGeom>
          <a:noFill/>
          <a:ln>
            <a:noFill/>
          </a:ln>
        </p:spPr>
      </p:pic>
      <p:pic>
        <p:nvPicPr>
          <p:cNvPr id="224" name="Google Shape;224;p27"/>
          <p:cNvPicPr preferRelativeResize="0"/>
          <p:nvPr/>
        </p:nvPicPr>
        <p:blipFill>
          <a:blip r:embed="rId5">
            <a:alphaModFix/>
          </a:blip>
          <a:stretch>
            <a:fillRect/>
          </a:stretch>
        </p:blipFill>
        <p:spPr>
          <a:xfrm>
            <a:off x="5178100" y="3829665"/>
            <a:ext cx="374350" cy="360485"/>
          </a:xfrm>
          <a:prstGeom prst="rect">
            <a:avLst/>
          </a:prstGeom>
          <a:noFill/>
          <a:ln>
            <a:noFill/>
          </a:ln>
        </p:spPr>
      </p:pic>
      <p:sp>
        <p:nvSpPr>
          <p:cNvPr id="225" name="Google Shape;225;p27"/>
          <p:cNvSpPr txBox="1"/>
          <p:nvPr/>
        </p:nvSpPr>
        <p:spPr>
          <a:xfrm>
            <a:off x="5534375" y="3809825"/>
            <a:ext cx="2057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1"/>
                </a:solidFill>
                <a:latin typeface="Cambria"/>
                <a:ea typeface="Cambria"/>
                <a:cs typeface="Cambria"/>
                <a:sym typeface="Cambria"/>
              </a:rPr>
              <a:t>Borehole Data Available</a:t>
            </a:r>
            <a:endParaRPr sz="1300" b="1">
              <a:solidFill>
                <a:schemeClr val="dk1"/>
              </a:solidFill>
              <a:latin typeface="Cambria"/>
              <a:ea typeface="Cambria"/>
              <a:cs typeface="Cambria"/>
              <a:sym typeface="Cambri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8"/>
          <p:cNvPicPr preferRelativeResize="0"/>
          <p:nvPr/>
        </p:nvPicPr>
        <p:blipFill>
          <a:blip r:embed="rId3">
            <a:alphaModFix/>
          </a:blip>
          <a:stretch>
            <a:fillRect/>
          </a:stretch>
        </p:blipFill>
        <p:spPr>
          <a:xfrm>
            <a:off x="152400" y="265925"/>
            <a:ext cx="2480576" cy="2001999"/>
          </a:xfrm>
          <a:prstGeom prst="rect">
            <a:avLst/>
          </a:prstGeom>
          <a:noFill/>
          <a:ln>
            <a:noFill/>
          </a:ln>
        </p:spPr>
      </p:pic>
      <p:sp>
        <p:nvSpPr>
          <p:cNvPr id="231" name="Google Shape;231;p28"/>
          <p:cNvSpPr/>
          <p:nvPr/>
        </p:nvSpPr>
        <p:spPr>
          <a:xfrm>
            <a:off x="665425" y="1957275"/>
            <a:ext cx="168300" cy="159600"/>
          </a:xfrm>
          <a:prstGeom prst="rect">
            <a:avLst/>
          </a:prstGeom>
          <a:noFill/>
          <a:ln w="1905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32" name="Google Shape;232;p28"/>
          <p:cNvSpPr/>
          <p:nvPr/>
        </p:nvSpPr>
        <p:spPr>
          <a:xfrm rot="987171">
            <a:off x="813909" y="2242710"/>
            <a:ext cx="2037948" cy="154537"/>
          </a:xfrm>
          <a:prstGeom prst="righ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33" name="Google Shape;233;p28"/>
          <p:cNvPicPr preferRelativeResize="0"/>
          <p:nvPr/>
        </p:nvPicPr>
        <p:blipFill>
          <a:blip r:embed="rId4">
            <a:alphaModFix/>
          </a:blip>
          <a:stretch>
            <a:fillRect/>
          </a:stretch>
        </p:blipFill>
        <p:spPr>
          <a:xfrm>
            <a:off x="2832025" y="1964475"/>
            <a:ext cx="4147680" cy="2797126"/>
          </a:xfrm>
          <a:prstGeom prst="rect">
            <a:avLst/>
          </a:prstGeom>
          <a:noFill/>
          <a:ln>
            <a:noFill/>
          </a:ln>
        </p:spPr>
      </p:pic>
      <p:pic>
        <p:nvPicPr>
          <p:cNvPr id="234" name="Google Shape;234;p28"/>
          <p:cNvPicPr preferRelativeResize="0"/>
          <p:nvPr/>
        </p:nvPicPr>
        <p:blipFill>
          <a:blip r:embed="rId5">
            <a:alphaModFix/>
          </a:blip>
          <a:stretch>
            <a:fillRect/>
          </a:stretch>
        </p:blipFill>
        <p:spPr>
          <a:xfrm>
            <a:off x="2984432" y="152400"/>
            <a:ext cx="5810144" cy="1812075"/>
          </a:xfrm>
          <a:prstGeom prst="rect">
            <a:avLst/>
          </a:prstGeom>
          <a:noFill/>
          <a:ln>
            <a:noFill/>
          </a:ln>
        </p:spPr>
      </p:pic>
      <p:sp>
        <p:nvSpPr>
          <p:cNvPr id="235" name="Google Shape;235;p2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236" name="Google Shape;236;p2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237" name="Google Shape;237;p2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A* PROBLEM MANIFESTATION</a:t>
            </a:r>
            <a:endParaRPr sz="3000">
              <a:solidFill>
                <a:srgbClr val="000099"/>
              </a:solidFill>
            </a:endParaRPr>
          </a:p>
        </p:txBody>
      </p:sp>
      <p:cxnSp>
        <p:nvCxnSpPr>
          <p:cNvPr id="243" name="Google Shape;243;p29"/>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pic>
        <p:nvPicPr>
          <p:cNvPr id="244" name="Google Shape;244;p29"/>
          <p:cNvPicPr preferRelativeResize="0"/>
          <p:nvPr/>
        </p:nvPicPr>
        <p:blipFill>
          <a:blip r:embed="rId3">
            <a:alphaModFix/>
          </a:blip>
          <a:stretch>
            <a:fillRect/>
          </a:stretch>
        </p:blipFill>
        <p:spPr>
          <a:xfrm>
            <a:off x="407194" y="981825"/>
            <a:ext cx="2650182" cy="1826126"/>
          </a:xfrm>
          <a:prstGeom prst="rect">
            <a:avLst/>
          </a:prstGeom>
          <a:noFill/>
          <a:ln>
            <a:noFill/>
          </a:ln>
        </p:spPr>
      </p:pic>
      <p:sp>
        <p:nvSpPr>
          <p:cNvPr id="245" name="Google Shape;245;p29"/>
          <p:cNvSpPr txBox="1"/>
          <p:nvPr/>
        </p:nvSpPr>
        <p:spPr>
          <a:xfrm>
            <a:off x="3417925" y="1113425"/>
            <a:ext cx="5342700" cy="38121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 sz="1600" b="1">
                <a:solidFill>
                  <a:srgbClr val="000000"/>
                </a:solidFill>
                <a:latin typeface="Cambria"/>
                <a:ea typeface="Cambria"/>
                <a:cs typeface="Cambria"/>
                <a:sym typeface="Cambria"/>
              </a:rPr>
              <a:t>Reasons:</a:t>
            </a:r>
            <a:endParaRPr sz="1600" b="1">
              <a:solidFill>
                <a:srgbClr val="000000"/>
              </a:solidFill>
              <a:latin typeface="Cambria"/>
              <a:ea typeface="Cambria"/>
              <a:cs typeface="Cambria"/>
              <a:sym typeface="Cambria"/>
            </a:endParaRPr>
          </a:p>
          <a:p>
            <a:pPr marL="0" lvl="0" indent="0" algn="just" rtl="0">
              <a:spcBef>
                <a:spcPts val="1000"/>
              </a:spcBef>
              <a:spcAft>
                <a:spcPts val="0"/>
              </a:spcAft>
              <a:buClr>
                <a:schemeClr val="dk1"/>
              </a:buClr>
              <a:buSzPts val="1100"/>
              <a:buFont typeface="Arial"/>
              <a:buNone/>
            </a:pPr>
            <a:r>
              <a:rPr lang="en" sz="1050" b="1">
                <a:solidFill>
                  <a:schemeClr val="dk1"/>
                </a:solidFill>
                <a:latin typeface="Cambria"/>
                <a:ea typeface="Cambria"/>
                <a:cs typeface="Cambria"/>
                <a:sym typeface="Cambria"/>
              </a:rPr>
              <a:t>Raster Grid Constraints</a:t>
            </a:r>
            <a:endParaRPr sz="1050" b="1">
              <a:solidFill>
                <a:schemeClr val="dk1"/>
              </a:solidFill>
              <a:latin typeface="Cambria"/>
              <a:ea typeface="Cambria"/>
              <a:cs typeface="Cambria"/>
              <a:sym typeface="Cambria"/>
            </a:endParaRPr>
          </a:p>
          <a:p>
            <a:pPr marL="457200" lvl="0" indent="-295275" algn="just" rtl="0">
              <a:spcBef>
                <a:spcPts val="0"/>
              </a:spcBef>
              <a:spcAft>
                <a:spcPts val="0"/>
              </a:spcAft>
              <a:buClr>
                <a:schemeClr val="dk1"/>
              </a:buClr>
              <a:buSzPts val="1050"/>
              <a:buFont typeface="Cambria"/>
              <a:buChar char="●"/>
            </a:pPr>
            <a:r>
              <a:rPr lang="en" sz="1050">
                <a:solidFill>
                  <a:schemeClr val="dk1"/>
                </a:solidFill>
                <a:latin typeface="Cambria"/>
                <a:ea typeface="Cambria"/>
                <a:cs typeface="Cambria"/>
                <a:sym typeface="Cambria"/>
              </a:rPr>
              <a:t>The DEM is a discrete grid, not a continuous surface.</a:t>
            </a:r>
            <a:endParaRPr sz="1050">
              <a:solidFill>
                <a:schemeClr val="dk1"/>
              </a:solidFill>
              <a:latin typeface="Cambria"/>
              <a:ea typeface="Cambria"/>
              <a:cs typeface="Cambria"/>
              <a:sym typeface="Cambria"/>
            </a:endParaRPr>
          </a:p>
          <a:p>
            <a:pPr marL="457200" lvl="0" indent="-295275" algn="just" rtl="0">
              <a:spcBef>
                <a:spcPts val="0"/>
              </a:spcBef>
              <a:spcAft>
                <a:spcPts val="0"/>
              </a:spcAft>
              <a:buClr>
                <a:schemeClr val="dk1"/>
              </a:buClr>
              <a:buSzPts val="1050"/>
              <a:buFont typeface="Cambria"/>
              <a:buChar char="●"/>
            </a:pPr>
            <a:r>
              <a:rPr lang="en" sz="1050">
                <a:solidFill>
                  <a:schemeClr val="dk1"/>
                </a:solidFill>
                <a:latin typeface="Cambria"/>
                <a:ea typeface="Cambria"/>
                <a:cs typeface="Cambria"/>
                <a:sym typeface="Cambria"/>
              </a:rPr>
              <a:t>A* must move from pixel to pixel — either horizontally, vertically, or diagonally.</a:t>
            </a:r>
            <a:endParaRPr sz="1050">
              <a:solidFill>
                <a:schemeClr val="dk1"/>
              </a:solidFill>
              <a:latin typeface="Cambria"/>
              <a:ea typeface="Cambria"/>
              <a:cs typeface="Cambria"/>
              <a:sym typeface="Cambria"/>
            </a:endParaRPr>
          </a:p>
          <a:p>
            <a:pPr marL="457200" lvl="0" indent="-295275" algn="just" rtl="0">
              <a:spcBef>
                <a:spcPts val="0"/>
              </a:spcBef>
              <a:spcAft>
                <a:spcPts val="0"/>
              </a:spcAft>
              <a:buClr>
                <a:schemeClr val="dk1"/>
              </a:buClr>
              <a:buSzPts val="1050"/>
              <a:buFont typeface="Cambria"/>
              <a:buChar char="●"/>
            </a:pPr>
            <a:r>
              <a:rPr lang="en" sz="1050">
                <a:solidFill>
                  <a:schemeClr val="dk1"/>
                </a:solidFill>
                <a:latin typeface="Cambria"/>
                <a:ea typeface="Cambria"/>
                <a:cs typeface="Cambria"/>
                <a:sym typeface="Cambria"/>
              </a:rPr>
              <a:t>So even the "straightest" diagonal will be an approximation (like a stair-step pattern).</a:t>
            </a:r>
            <a:endParaRPr sz="1050">
              <a:solidFill>
                <a:schemeClr val="dk1"/>
              </a:solidFill>
              <a:latin typeface="Cambria"/>
              <a:ea typeface="Cambria"/>
              <a:cs typeface="Cambria"/>
              <a:sym typeface="Cambria"/>
            </a:endParaRPr>
          </a:p>
          <a:p>
            <a:pPr marL="0" lvl="0" indent="0" algn="just" rtl="0">
              <a:spcBef>
                <a:spcPts val="0"/>
              </a:spcBef>
              <a:spcAft>
                <a:spcPts val="0"/>
              </a:spcAft>
              <a:buClr>
                <a:schemeClr val="dk1"/>
              </a:buClr>
              <a:buSzPts val="1100"/>
              <a:buFont typeface="Arial"/>
              <a:buNone/>
            </a:pPr>
            <a:endParaRPr sz="1050">
              <a:solidFill>
                <a:schemeClr val="dk1"/>
              </a:solidFill>
              <a:latin typeface="Cambria"/>
              <a:ea typeface="Cambria"/>
              <a:cs typeface="Cambria"/>
              <a:sym typeface="Cambria"/>
            </a:endParaRPr>
          </a:p>
          <a:p>
            <a:pPr marL="0" lvl="0" indent="0" algn="just" rtl="0">
              <a:spcBef>
                <a:spcPts val="0"/>
              </a:spcBef>
              <a:spcAft>
                <a:spcPts val="0"/>
              </a:spcAft>
              <a:buClr>
                <a:schemeClr val="dk1"/>
              </a:buClr>
              <a:buSzPts val="1100"/>
              <a:buFont typeface="Arial"/>
              <a:buNone/>
            </a:pPr>
            <a:r>
              <a:rPr lang="en" sz="1050" b="1">
                <a:solidFill>
                  <a:schemeClr val="dk1"/>
                </a:solidFill>
                <a:latin typeface="Cambria"/>
                <a:ea typeface="Cambria"/>
                <a:cs typeface="Cambria"/>
                <a:sym typeface="Cambria"/>
              </a:rPr>
              <a:t>8-Connected Grid Search</a:t>
            </a:r>
            <a:endParaRPr sz="1050" b="1">
              <a:solidFill>
                <a:schemeClr val="dk1"/>
              </a:solidFill>
              <a:latin typeface="Cambria"/>
              <a:ea typeface="Cambria"/>
              <a:cs typeface="Cambria"/>
              <a:sym typeface="Cambria"/>
            </a:endParaRPr>
          </a:p>
          <a:p>
            <a:pPr marL="457200" lvl="0" indent="-295275" algn="just" rtl="0">
              <a:spcBef>
                <a:spcPts val="0"/>
              </a:spcBef>
              <a:spcAft>
                <a:spcPts val="0"/>
              </a:spcAft>
              <a:buClr>
                <a:schemeClr val="dk1"/>
              </a:buClr>
              <a:buSzPts val="1050"/>
              <a:buFont typeface="Cambria"/>
              <a:buChar char="●"/>
            </a:pPr>
            <a:r>
              <a:rPr lang="en" sz="1050">
                <a:solidFill>
                  <a:schemeClr val="dk1"/>
                </a:solidFill>
                <a:latin typeface="Cambria"/>
                <a:ea typeface="Cambria"/>
                <a:cs typeface="Cambria"/>
                <a:sym typeface="Cambria"/>
              </a:rPr>
              <a:t>The directions allowed are limited to:</a:t>
            </a:r>
            <a:endParaRPr sz="1050">
              <a:solidFill>
                <a:schemeClr val="dk1"/>
              </a:solidFill>
              <a:latin typeface="Cambria"/>
              <a:ea typeface="Cambria"/>
              <a:cs typeface="Cambria"/>
              <a:sym typeface="Cambria"/>
            </a:endParaRPr>
          </a:p>
          <a:p>
            <a:pPr marL="914400" lvl="1" indent="-295275" algn="just" rtl="0">
              <a:spcBef>
                <a:spcPts val="0"/>
              </a:spcBef>
              <a:spcAft>
                <a:spcPts val="0"/>
              </a:spcAft>
              <a:buClr>
                <a:schemeClr val="dk1"/>
              </a:buClr>
              <a:buSzPts val="1050"/>
              <a:buFont typeface="Cambria"/>
              <a:buChar char="o"/>
            </a:pPr>
            <a:r>
              <a:rPr lang="en" sz="1050">
                <a:solidFill>
                  <a:schemeClr val="dk1"/>
                </a:solidFill>
                <a:latin typeface="Cambria"/>
                <a:ea typeface="Cambria"/>
                <a:cs typeface="Cambria"/>
                <a:sym typeface="Cambria"/>
              </a:rPr>
              <a:t>4 cardinal (N, S, E, W)</a:t>
            </a:r>
            <a:endParaRPr sz="1050">
              <a:solidFill>
                <a:schemeClr val="dk1"/>
              </a:solidFill>
              <a:latin typeface="Cambria"/>
              <a:ea typeface="Cambria"/>
              <a:cs typeface="Cambria"/>
              <a:sym typeface="Cambria"/>
            </a:endParaRPr>
          </a:p>
          <a:p>
            <a:pPr marL="914400" lvl="1" indent="-295275" algn="just" rtl="0">
              <a:spcBef>
                <a:spcPts val="0"/>
              </a:spcBef>
              <a:spcAft>
                <a:spcPts val="0"/>
              </a:spcAft>
              <a:buClr>
                <a:schemeClr val="dk1"/>
              </a:buClr>
              <a:buSzPts val="1050"/>
              <a:buFont typeface="Cambria"/>
              <a:buChar char="o"/>
            </a:pPr>
            <a:r>
              <a:rPr lang="en" sz="1050">
                <a:solidFill>
                  <a:schemeClr val="dk1"/>
                </a:solidFill>
                <a:latin typeface="Cambria"/>
                <a:ea typeface="Cambria"/>
                <a:cs typeface="Cambria"/>
                <a:sym typeface="Cambria"/>
              </a:rPr>
              <a:t>4 diagonal (NE, NW, SE, SW)</a:t>
            </a:r>
            <a:endParaRPr sz="1050">
              <a:solidFill>
                <a:schemeClr val="dk1"/>
              </a:solidFill>
              <a:latin typeface="Cambria"/>
              <a:ea typeface="Cambria"/>
              <a:cs typeface="Cambria"/>
              <a:sym typeface="Cambria"/>
            </a:endParaRPr>
          </a:p>
          <a:p>
            <a:pPr marL="457200" lvl="0" indent="-295275" algn="just" rtl="0">
              <a:spcBef>
                <a:spcPts val="0"/>
              </a:spcBef>
              <a:spcAft>
                <a:spcPts val="0"/>
              </a:spcAft>
              <a:buClr>
                <a:schemeClr val="dk1"/>
              </a:buClr>
              <a:buSzPts val="1050"/>
              <a:buFont typeface="Cambria"/>
              <a:buChar char="●"/>
            </a:pPr>
            <a:r>
              <a:rPr lang="en" sz="1050">
                <a:solidFill>
                  <a:schemeClr val="dk1"/>
                </a:solidFill>
                <a:latin typeface="Cambria"/>
                <a:ea typeface="Cambria"/>
                <a:cs typeface="Cambria"/>
                <a:sym typeface="Cambria"/>
              </a:rPr>
              <a:t>There’s no interpolation between directions, so the path is forced to switch between these options to approximate diagonality.</a:t>
            </a:r>
            <a:endParaRPr sz="1600" b="1">
              <a:latin typeface="Cambria"/>
              <a:ea typeface="Cambria"/>
              <a:cs typeface="Cambria"/>
              <a:sym typeface="Cambria"/>
            </a:endParaRPr>
          </a:p>
          <a:p>
            <a:pPr marL="0" lvl="0" indent="0" algn="just" rtl="0">
              <a:lnSpc>
                <a:spcPct val="100000"/>
              </a:lnSpc>
              <a:spcBef>
                <a:spcPts val="0"/>
              </a:spcBef>
              <a:spcAft>
                <a:spcPts val="0"/>
              </a:spcAft>
              <a:buNone/>
            </a:pPr>
            <a:endParaRPr sz="1100" b="1">
              <a:solidFill>
                <a:srgbClr val="000000"/>
              </a:solidFill>
              <a:latin typeface="Cambria"/>
              <a:ea typeface="Cambria"/>
              <a:cs typeface="Cambria"/>
              <a:sym typeface="Cambria"/>
            </a:endParaRPr>
          </a:p>
          <a:p>
            <a:pPr marL="0" lvl="0" indent="0" algn="just" rtl="0">
              <a:lnSpc>
                <a:spcPct val="100000"/>
              </a:lnSpc>
              <a:spcBef>
                <a:spcPts val="0"/>
              </a:spcBef>
              <a:spcAft>
                <a:spcPts val="0"/>
              </a:spcAft>
              <a:buNone/>
            </a:pPr>
            <a:r>
              <a:rPr lang="en" sz="1100" b="1">
                <a:solidFill>
                  <a:srgbClr val="000000"/>
                </a:solidFill>
                <a:latin typeface="Cambria"/>
                <a:ea typeface="Cambria"/>
                <a:cs typeface="Cambria"/>
                <a:sym typeface="Cambria"/>
              </a:rPr>
              <a:t>Uniform Cost</a:t>
            </a:r>
            <a:r>
              <a:rPr lang="en" sz="1100">
                <a:solidFill>
                  <a:srgbClr val="000000"/>
                </a:solidFill>
                <a:latin typeface="Cambria"/>
                <a:ea typeface="Cambria"/>
                <a:cs typeface="Cambria"/>
                <a:sym typeface="Cambria"/>
              </a:rPr>
              <a:t>:</a:t>
            </a:r>
            <a:endParaRPr sz="1100">
              <a:latin typeface="Cambria"/>
              <a:ea typeface="Cambria"/>
              <a:cs typeface="Cambria"/>
              <a:sym typeface="Cambria"/>
            </a:endParaRPr>
          </a:p>
          <a:p>
            <a:pPr marL="457200" lvl="0" indent="-298450" algn="just" rtl="0">
              <a:lnSpc>
                <a:spcPct val="100000"/>
              </a:lnSpc>
              <a:spcBef>
                <a:spcPts val="0"/>
              </a:spcBef>
              <a:spcAft>
                <a:spcPts val="0"/>
              </a:spcAft>
              <a:buClr>
                <a:srgbClr val="000000"/>
              </a:buClr>
              <a:buSzPts val="1100"/>
              <a:buFont typeface="Cambria"/>
              <a:buChar char="●"/>
            </a:pPr>
            <a:r>
              <a:rPr lang="en" sz="1100">
                <a:solidFill>
                  <a:srgbClr val="000000"/>
                </a:solidFill>
                <a:latin typeface="Cambria"/>
                <a:ea typeface="Cambria"/>
                <a:cs typeface="Cambria"/>
                <a:sym typeface="Cambria"/>
              </a:rPr>
              <a:t>All open cells = same cost.</a:t>
            </a:r>
            <a:endParaRPr sz="1100">
              <a:solidFill>
                <a:srgbClr val="000000"/>
              </a:solidFill>
              <a:latin typeface="Cambria"/>
              <a:ea typeface="Cambria"/>
              <a:cs typeface="Cambria"/>
              <a:sym typeface="Cambria"/>
            </a:endParaRPr>
          </a:p>
          <a:p>
            <a:pPr marL="457200" lvl="0" indent="-298450" algn="just" rtl="0">
              <a:lnSpc>
                <a:spcPct val="100000"/>
              </a:lnSpc>
              <a:spcBef>
                <a:spcPts val="0"/>
              </a:spcBef>
              <a:spcAft>
                <a:spcPts val="0"/>
              </a:spcAft>
              <a:buClr>
                <a:srgbClr val="000000"/>
              </a:buClr>
              <a:buSzPts val="1100"/>
              <a:buFont typeface="Cambria"/>
              <a:buChar char="●"/>
            </a:pPr>
            <a:r>
              <a:rPr lang="en" sz="1100">
                <a:solidFill>
                  <a:srgbClr val="000000"/>
                </a:solidFill>
                <a:latin typeface="Cambria"/>
                <a:ea typeface="Cambria"/>
                <a:cs typeface="Cambria"/>
                <a:sym typeface="Cambria"/>
              </a:rPr>
              <a:t>Path can’t distinguish truly free space from edges, causing detours.</a:t>
            </a:r>
            <a:endParaRPr sz="1100">
              <a:latin typeface="Cambria"/>
              <a:ea typeface="Cambria"/>
              <a:cs typeface="Cambria"/>
              <a:sym typeface="Cambria"/>
            </a:endParaRPr>
          </a:p>
          <a:p>
            <a:pPr marL="0" lvl="0" indent="0" algn="just" rtl="0">
              <a:lnSpc>
                <a:spcPct val="100000"/>
              </a:lnSpc>
              <a:spcBef>
                <a:spcPts val="1000"/>
              </a:spcBef>
              <a:spcAft>
                <a:spcPts val="0"/>
              </a:spcAft>
              <a:buNone/>
            </a:pPr>
            <a:r>
              <a:rPr lang="en" sz="1100" b="1">
                <a:solidFill>
                  <a:srgbClr val="000000"/>
                </a:solidFill>
                <a:latin typeface="Cambria"/>
                <a:ea typeface="Cambria"/>
                <a:cs typeface="Cambria"/>
                <a:sym typeface="Cambria"/>
              </a:rPr>
              <a:t>Binary Slope Filter</a:t>
            </a:r>
            <a:r>
              <a:rPr lang="en" sz="1100">
                <a:solidFill>
                  <a:srgbClr val="000000"/>
                </a:solidFill>
                <a:latin typeface="Cambria"/>
                <a:ea typeface="Cambria"/>
                <a:cs typeface="Cambria"/>
                <a:sym typeface="Cambria"/>
              </a:rPr>
              <a:t>:</a:t>
            </a:r>
            <a:endParaRPr sz="1100">
              <a:solidFill>
                <a:srgbClr val="000000"/>
              </a:solidFill>
              <a:latin typeface="Cambria"/>
              <a:ea typeface="Cambria"/>
              <a:cs typeface="Cambria"/>
              <a:sym typeface="Cambria"/>
            </a:endParaRPr>
          </a:p>
          <a:p>
            <a:pPr marL="457200" lvl="0" indent="-298450" algn="just" rtl="0">
              <a:lnSpc>
                <a:spcPct val="100000"/>
              </a:lnSpc>
              <a:spcBef>
                <a:spcPts val="0"/>
              </a:spcBef>
              <a:spcAft>
                <a:spcPts val="0"/>
              </a:spcAft>
              <a:buClr>
                <a:srgbClr val="000000"/>
              </a:buClr>
              <a:buSzPts val="1100"/>
              <a:buFont typeface="Cambria"/>
              <a:buChar char="●"/>
            </a:pPr>
            <a:r>
              <a:rPr lang="en" sz="1100">
                <a:solidFill>
                  <a:srgbClr val="000000"/>
                </a:solidFill>
                <a:latin typeface="Cambria"/>
                <a:ea typeface="Cambria"/>
                <a:cs typeface="Cambria"/>
                <a:sym typeface="Cambria"/>
              </a:rPr>
              <a:t>Slope is pass/fail, no extra penalty for steep areas.</a:t>
            </a:r>
            <a:endParaRPr sz="1100">
              <a:solidFill>
                <a:srgbClr val="000000"/>
              </a:solidFill>
              <a:latin typeface="Cambria"/>
              <a:ea typeface="Cambria"/>
              <a:cs typeface="Cambria"/>
              <a:sym typeface="Cambria"/>
            </a:endParaRPr>
          </a:p>
          <a:p>
            <a:pPr marL="457200" lvl="0" indent="-298450" algn="just" rtl="0">
              <a:lnSpc>
                <a:spcPct val="100000"/>
              </a:lnSpc>
              <a:spcBef>
                <a:spcPts val="0"/>
              </a:spcBef>
              <a:spcAft>
                <a:spcPts val="1000"/>
              </a:spcAft>
              <a:buClr>
                <a:srgbClr val="000000"/>
              </a:buClr>
              <a:buSzPts val="1100"/>
              <a:buFont typeface="Cambria"/>
              <a:buChar char="●"/>
            </a:pPr>
            <a:r>
              <a:rPr lang="en" sz="1100">
                <a:solidFill>
                  <a:srgbClr val="000000"/>
                </a:solidFill>
                <a:latin typeface="Cambria"/>
                <a:ea typeface="Cambria"/>
                <a:cs typeface="Cambria"/>
                <a:sym typeface="Cambria"/>
              </a:rPr>
              <a:t>Encourages hugging if edges remain just under slope cutoff.</a:t>
            </a:r>
            <a:endParaRPr sz="1100">
              <a:latin typeface="Cambria"/>
              <a:ea typeface="Cambria"/>
              <a:cs typeface="Cambria"/>
              <a:sym typeface="Cambria"/>
            </a:endParaRPr>
          </a:p>
        </p:txBody>
      </p:sp>
      <p:sp>
        <p:nvSpPr>
          <p:cNvPr id="246" name="Google Shape;246;p29"/>
          <p:cNvSpPr txBox="1"/>
          <p:nvPr/>
        </p:nvSpPr>
        <p:spPr>
          <a:xfrm>
            <a:off x="1900650" y="518450"/>
            <a:ext cx="5342700" cy="4002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b="1">
                <a:solidFill>
                  <a:schemeClr val="dk1"/>
                </a:solidFill>
                <a:latin typeface="Cambria"/>
                <a:ea typeface="Cambria"/>
                <a:cs typeface="Cambria"/>
                <a:sym typeface="Cambria"/>
              </a:rPr>
              <a:t>Simple A* over DEM without any Constraints</a:t>
            </a:r>
            <a:endParaRPr>
              <a:latin typeface="Cambria"/>
              <a:ea typeface="Cambria"/>
              <a:cs typeface="Cambria"/>
              <a:sym typeface="Cambria"/>
            </a:endParaRPr>
          </a:p>
        </p:txBody>
      </p:sp>
      <p:pic>
        <p:nvPicPr>
          <p:cNvPr id="247" name="Google Shape;247;p29"/>
          <p:cNvPicPr preferRelativeResize="0"/>
          <p:nvPr/>
        </p:nvPicPr>
        <p:blipFill rotWithShape="1">
          <a:blip r:embed="rId4">
            <a:alphaModFix/>
          </a:blip>
          <a:srcRect t="2969"/>
          <a:stretch/>
        </p:blipFill>
        <p:spPr>
          <a:xfrm>
            <a:off x="500675" y="2807962"/>
            <a:ext cx="2556700" cy="2265425"/>
          </a:xfrm>
          <a:prstGeom prst="rect">
            <a:avLst/>
          </a:prstGeom>
          <a:noFill/>
          <a:ln>
            <a:noFill/>
          </a:ln>
        </p:spPr>
      </p:pic>
      <p:sp>
        <p:nvSpPr>
          <p:cNvPr id="248" name="Google Shape;248;p2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249" name="Google Shape;249;p2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250" name="Google Shape;250;p2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0"/>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A* PROBLEM RECTIFICATION</a:t>
            </a:r>
            <a:endParaRPr sz="3000">
              <a:solidFill>
                <a:srgbClr val="000099"/>
              </a:solidFill>
            </a:endParaRPr>
          </a:p>
        </p:txBody>
      </p:sp>
      <p:cxnSp>
        <p:nvCxnSpPr>
          <p:cNvPr id="256" name="Google Shape;256;p30"/>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257" name="Google Shape;257;p30"/>
          <p:cNvSpPr txBox="1"/>
          <p:nvPr/>
        </p:nvSpPr>
        <p:spPr>
          <a:xfrm>
            <a:off x="243150" y="1016275"/>
            <a:ext cx="2823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Cambria"/>
                <a:ea typeface="Cambria"/>
                <a:cs typeface="Cambria"/>
                <a:sym typeface="Cambria"/>
              </a:rPr>
              <a:t>A Star with Grid Resampling</a:t>
            </a:r>
            <a:endParaRPr>
              <a:latin typeface="Cambria"/>
              <a:ea typeface="Cambria"/>
              <a:cs typeface="Cambria"/>
              <a:sym typeface="Cambria"/>
            </a:endParaRPr>
          </a:p>
          <a:p>
            <a:pPr marL="0" lvl="0" indent="0" algn="l" rtl="0">
              <a:spcBef>
                <a:spcPts val="0"/>
              </a:spcBef>
              <a:spcAft>
                <a:spcPts val="0"/>
              </a:spcAft>
              <a:buNone/>
            </a:pPr>
            <a:endParaRPr>
              <a:latin typeface="Cambria"/>
              <a:ea typeface="Cambria"/>
              <a:cs typeface="Cambria"/>
              <a:sym typeface="Cambria"/>
            </a:endParaRPr>
          </a:p>
        </p:txBody>
      </p:sp>
      <p:sp>
        <p:nvSpPr>
          <p:cNvPr id="258" name="Google Shape;258;p30"/>
          <p:cNvSpPr txBox="1"/>
          <p:nvPr/>
        </p:nvSpPr>
        <p:spPr>
          <a:xfrm>
            <a:off x="1641750" y="529275"/>
            <a:ext cx="5860500" cy="4002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b="1">
                <a:solidFill>
                  <a:schemeClr val="dk1"/>
                </a:solidFill>
                <a:latin typeface="Cambria"/>
                <a:ea typeface="Cambria"/>
                <a:cs typeface="Cambria"/>
                <a:sym typeface="Cambria"/>
              </a:rPr>
              <a:t>Simple A* with Pixel Resampling over DEM without any Constraints</a:t>
            </a:r>
            <a:endParaRPr>
              <a:latin typeface="Cambria"/>
              <a:ea typeface="Cambria"/>
              <a:cs typeface="Cambria"/>
              <a:sym typeface="Cambria"/>
            </a:endParaRPr>
          </a:p>
        </p:txBody>
      </p:sp>
      <p:sp>
        <p:nvSpPr>
          <p:cNvPr id="259" name="Google Shape;259;p30"/>
          <p:cNvSpPr txBox="1"/>
          <p:nvPr/>
        </p:nvSpPr>
        <p:spPr>
          <a:xfrm>
            <a:off x="199550" y="1208100"/>
            <a:ext cx="2717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ambria"/>
                <a:ea typeface="Cambria"/>
                <a:cs typeface="Cambria"/>
                <a:sym typeface="Cambria"/>
              </a:rPr>
              <a:t>(Creates Sub pixels inside each pixel)</a:t>
            </a:r>
            <a:endParaRPr sz="1100">
              <a:solidFill>
                <a:schemeClr val="dk1"/>
              </a:solidFill>
              <a:latin typeface="Cambria"/>
              <a:ea typeface="Cambria"/>
              <a:cs typeface="Cambria"/>
              <a:sym typeface="Cambria"/>
            </a:endParaRPr>
          </a:p>
        </p:txBody>
      </p:sp>
      <p:pic>
        <p:nvPicPr>
          <p:cNvPr id="260" name="Google Shape;260;p30"/>
          <p:cNvPicPr preferRelativeResize="0"/>
          <p:nvPr/>
        </p:nvPicPr>
        <p:blipFill rotWithShape="1">
          <a:blip r:embed="rId3">
            <a:alphaModFix/>
          </a:blip>
          <a:srcRect t="8450" r="33306"/>
          <a:stretch/>
        </p:blipFill>
        <p:spPr>
          <a:xfrm>
            <a:off x="628650" y="1526500"/>
            <a:ext cx="1367800" cy="1103225"/>
          </a:xfrm>
          <a:prstGeom prst="rect">
            <a:avLst/>
          </a:prstGeom>
          <a:noFill/>
          <a:ln>
            <a:noFill/>
          </a:ln>
        </p:spPr>
      </p:pic>
      <p:pic>
        <p:nvPicPr>
          <p:cNvPr id="261" name="Google Shape;261;p30"/>
          <p:cNvPicPr preferRelativeResize="0"/>
          <p:nvPr/>
        </p:nvPicPr>
        <p:blipFill>
          <a:blip r:embed="rId4">
            <a:alphaModFix/>
          </a:blip>
          <a:stretch>
            <a:fillRect/>
          </a:stretch>
        </p:blipFill>
        <p:spPr>
          <a:xfrm>
            <a:off x="3392284" y="918588"/>
            <a:ext cx="2717700" cy="2894514"/>
          </a:xfrm>
          <a:prstGeom prst="rect">
            <a:avLst/>
          </a:prstGeom>
          <a:noFill/>
          <a:ln>
            <a:noFill/>
          </a:ln>
        </p:spPr>
      </p:pic>
      <p:sp>
        <p:nvSpPr>
          <p:cNvPr id="262" name="Google Shape;262;p30"/>
          <p:cNvSpPr txBox="1"/>
          <p:nvPr/>
        </p:nvSpPr>
        <p:spPr>
          <a:xfrm>
            <a:off x="3533425" y="3813100"/>
            <a:ext cx="27624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mbria"/>
                <a:ea typeface="Cambria"/>
                <a:cs typeface="Cambria"/>
                <a:sym typeface="Cambria"/>
              </a:rPr>
              <a:t>substeps = 4</a:t>
            </a:r>
            <a:br>
              <a:rPr lang="en" sz="1000">
                <a:latin typeface="Cambria"/>
                <a:ea typeface="Cambria"/>
                <a:cs typeface="Cambria"/>
                <a:sym typeface="Cambria"/>
              </a:rPr>
            </a:br>
            <a:r>
              <a:rPr lang="en" sz="1000">
                <a:latin typeface="Cambria"/>
                <a:ea typeface="Cambria"/>
                <a:cs typeface="Cambria"/>
                <a:sym typeface="Cambria"/>
              </a:rPr>
              <a:t>directions = [(dx / substeps, dy / substeps)</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              for dx in range(-substeps, substeps + 1)</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              for dy in range(-substeps, substeps + 1)</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              if not (dx == 0 and dy == 0)]</a:t>
            </a:r>
            <a:endParaRPr sz="1000">
              <a:latin typeface="Cambria"/>
              <a:ea typeface="Cambria"/>
              <a:cs typeface="Cambria"/>
              <a:sym typeface="Cambria"/>
            </a:endParaRPr>
          </a:p>
        </p:txBody>
      </p:sp>
      <p:sp>
        <p:nvSpPr>
          <p:cNvPr id="263" name="Google Shape;263;p30"/>
          <p:cNvSpPr txBox="1"/>
          <p:nvPr/>
        </p:nvSpPr>
        <p:spPr>
          <a:xfrm>
            <a:off x="3679275" y="4587575"/>
            <a:ext cx="2491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0000"/>
                </a:solidFill>
                <a:latin typeface="Cambria"/>
                <a:ea typeface="Cambria"/>
                <a:cs typeface="Cambria"/>
                <a:sym typeface="Cambria"/>
              </a:rPr>
              <a:t> It considers movements like ±0.25, ±0.5, … up to ±1 in all 8 directions.</a:t>
            </a:r>
            <a:endParaRPr sz="1100">
              <a:solidFill>
                <a:srgbClr val="FF0000"/>
              </a:solidFill>
              <a:latin typeface="Cambria"/>
              <a:ea typeface="Cambria"/>
              <a:cs typeface="Cambria"/>
              <a:sym typeface="Cambria"/>
            </a:endParaRPr>
          </a:p>
        </p:txBody>
      </p:sp>
      <p:sp>
        <p:nvSpPr>
          <p:cNvPr id="264" name="Google Shape;264;p30"/>
          <p:cNvSpPr txBox="1"/>
          <p:nvPr/>
        </p:nvSpPr>
        <p:spPr>
          <a:xfrm>
            <a:off x="6219625" y="1138800"/>
            <a:ext cx="2415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Cambria"/>
                <a:ea typeface="Cambria"/>
                <a:cs typeface="Cambria"/>
                <a:sym typeface="Cambria"/>
              </a:rPr>
              <a:t>def heuristic(a, b):</a:t>
            </a:r>
            <a:endParaRPr sz="1000">
              <a:latin typeface="Cambria"/>
              <a:ea typeface="Cambria"/>
              <a:cs typeface="Cambria"/>
              <a:sym typeface="Cambria"/>
            </a:endParaRPr>
          </a:p>
          <a:p>
            <a:pPr marL="0" lvl="0" indent="0" algn="l" rtl="0">
              <a:spcBef>
                <a:spcPts val="0"/>
              </a:spcBef>
              <a:spcAft>
                <a:spcPts val="0"/>
              </a:spcAft>
              <a:buNone/>
            </a:pPr>
            <a:r>
              <a:rPr lang="en" sz="1000">
                <a:latin typeface="Cambria"/>
                <a:ea typeface="Cambria"/>
                <a:cs typeface="Cambria"/>
                <a:sym typeface="Cambria"/>
              </a:rPr>
              <a:t>    return np.hypot(a[0] - b[0], a[1] - b[1])</a:t>
            </a:r>
            <a:endParaRPr sz="1000">
              <a:latin typeface="Cambria"/>
              <a:ea typeface="Cambria"/>
              <a:cs typeface="Cambria"/>
              <a:sym typeface="Cambria"/>
            </a:endParaRPr>
          </a:p>
        </p:txBody>
      </p:sp>
      <p:sp>
        <p:nvSpPr>
          <p:cNvPr id="265" name="Google Shape;265;p30"/>
          <p:cNvSpPr txBox="1"/>
          <p:nvPr/>
        </p:nvSpPr>
        <p:spPr>
          <a:xfrm>
            <a:off x="6219625" y="1450725"/>
            <a:ext cx="2583900" cy="548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100">
                <a:solidFill>
                  <a:srgbClr val="FF0000"/>
                </a:solidFill>
                <a:latin typeface="Cambria"/>
                <a:ea typeface="Cambria"/>
                <a:cs typeface="Cambria"/>
                <a:sym typeface="Cambria"/>
              </a:rPr>
              <a:t>Euclidean distance between two points, used as the heuristic estimate.</a:t>
            </a:r>
            <a:endParaRPr sz="1100">
              <a:solidFill>
                <a:srgbClr val="FF0000"/>
              </a:solidFill>
              <a:latin typeface="Cambria"/>
              <a:ea typeface="Cambria"/>
              <a:cs typeface="Cambria"/>
              <a:sym typeface="Cambria"/>
            </a:endParaRPr>
          </a:p>
        </p:txBody>
      </p:sp>
      <p:sp>
        <p:nvSpPr>
          <p:cNvPr id="266" name="Google Shape;266;p30"/>
          <p:cNvSpPr txBox="1"/>
          <p:nvPr/>
        </p:nvSpPr>
        <p:spPr>
          <a:xfrm>
            <a:off x="6107725" y="1973441"/>
            <a:ext cx="31410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latin typeface="Cambria"/>
                <a:ea typeface="Cambria"/>
                <a:cs typeface="Cambria"/>
                <a:sym typeface="Cambria"/>
              </a:rPr>
              <a:t>tentative_g = g_score[current] + np.hypot(dx, dy)</a:t>
            </a:r>
            <a:endParaRPr sz="1000" dirty="0">
              <a:latin typeface="Cambria"/>
              <a:ea typeface="Cambria"/>
              <a:cs typeface="Cambria"/>
              <a:sym typeface="Cambria"/>
            </a:endParaRPr>
          </a:p>
          <a:p>
            <a:pPr marL="0" lvl="0" indent="0" algn="l" rtl="0">
              <a:spcBef>
                <a:spcPts val="0"/>
              </a:spcBef>
              <a:spcAft>
                <a:spcPts val="0"/>
              </a:spcAft>
              <a:buNone/>
            </a:pPr>
            <a:r>
              <a:rPr lang="en" sz="1000" dirty="0">
                <a:latin typeface="Cambria"/>
                <a:ea typeface="Cambria"/>
                <a:cs typeface="Cambria"/>
                <a:sym typeface="Cambria"/>
              </a:rPr>
              <a:t>            if neighbor not in g_score or tentative_g &lt; g_score[neighbor]:</a:t>
            </a:r>
            <a:endParaRPr sz="1000" dirty="0">
              <a:latin typeface="Cambria"/>
              <a:ea typeface="Cambria"/>
              <a:cs typeface="Cambria"/>
              <a:sym typeface="Cambria"/>
            </a:endParaRPr>
          </a:p>
          <a:p>
            <a:pPr marL="0" lvl="0" indent="0" algn="l" rtl="0">
              <a:spcBef>
                <a:spcPts val="0"/>
              </a:spcBef>
              <a:spcAft>
                <a:spcPts val="0"/>
              </a:spcAft>
              <a:buNone/>
            </a:pPr>
            <a:r>
              <a:rPr lang="en" sz="1000" dirty="0">
                <a:latin typeface="Cambria"/>
                <a:ea typeface="Cambria"/>
                <a:cs typeface="Cambria"/>
                <a:sym typeface="Cambria"/>
              </a:rPr>
              <a:t>                came_from[neighbor] = current</a:t>
            </a:r>
            <a:endParaRPr sz="1000" dirty="0">
              <a:latin typeface="Cambria"/>
              <a:ea typeface="Cambria"/>
              <a:cs typeface="Cambria"/>
              <a:sym typeface="Cambria"/>
            </a:endParaRPr>
          </a:p>
          <a:p>
            <a:pPr marL="0" lvl="0" indent="0" algn="l" rtl="0">
              <a:spcBef>
                <a:spcPts val="0"/>
              </a:spcBef>
              <a:spcAft>
                <a:spcPts val="0"/>
              </a:spcAft>
              <a:buNone/>
            </a:pPr>
            <a:r>
              <a:rPr lang="en" sz="1000" dirty="0">
                <a:latin typeface="Cambria"/>
                <a:ea typeface="Cambria"/>
                <a:cs typeface="Cambria"/>
                <a:sym typeface="Cambria"/>
              </a:rPr>
              <a:t>                g_score[neighbor] = tentative_g</a:t>
            </a:r>
            <a:endParaRPr sz="1000" dirty="0">
              <a:latin typeface="Cambria"/>
              <a:ea typeface="Cambria"/>
              <a:cs typeface="Cambria"/>
              <a:sym typeface="Cambria"/>
            </a:endParaRPr>
          </a:p>
          <a:p>
            <a:pPr marL="0" lvl="0" indent="0" algn="l" rtl="0">
              <a:spcBef>
                <a:spcPts val="0"/>
              </a:spcBef>
              <a:spcAft>
                <a:spcPts val="0"/>
              </a:spcAft>
              <a:buNone/>
            </a:pPr>
            <a:r>
              <a:rPr lang="en" sz="1000" dirty="0">
                <a:latin typeface="Cambria"/>
                <a:ea typeface="Cambria"/>
                <a:cs typeface="Cambria"/>
                <a:sym typeface="Cambria"/>
              </a:rPr>
              <a:t>                f_score = tentative_g + heuristic(neighbor, goal)</a:t>
            </a:r>
            <a:endParaRPr sz="1000" dirty="0">
              <a:latin typeface="Cambria"/>
              <a:ea typeface="Cambria"/>
              <a:cs typeface="Cambria"/>
              <a:sym typeface="Cambria"/>
            </a:endParaRPr>
          </a:p>
          <a:p>
            <a:pPr marL="0" lvl="0" indent="0" algn="l" rtl="0">
              <a:spcBef>
                <a:spcPts val="0"/>
              </a:spcBef>
              <a:spcAft>
                <a:spcPts val="0"/>
              </a:spcAft>
              <a:buNone/>
            </a:pPr>
            <a:r>
              <a:rPr lang="en" sz="1000" dirty="0">
                <a:latin typeface="Cambria"/>
                <a:ea typeface="Cambria"/>
                <a:cs typeface="Cambria"/>
                <a:sym typeface="Cambria"/>
              </a:rPr>
              <a:t>                heapq.heappush(open_set, (f_score, neighbor))</a:t>
            </a:r>
            <a:endParaRPr sz="1000" dirty="0">
              <a:latin typeface="Cambria"/>
              <a:ea typeface="Cambria"/>
              <a:cs typeface="Cambria"/>
              <a:sym typeface="Cambria"/>
            </a:endParaRPr>
          </a:p>
        </p:txBody>
      </p:sp>
      <p:pic>
        <p:nvPicPr>
          <p:cNvPr id="267" name="Google Shape;267;p30"/>
          <p:cNvPicPr preferRelativeResize="0"/>
          <p:nvPr/>
        </p:nvPicPr>
        <p:blipFill rotWithShape="1">
          <a:blip r:embed="rId5">
            <a:alphaModFix/>
          </a:blip>
          <a:srcRect r="3362"/>
          <a:stretch/>
        </p:blipFill>
        <p:spPr>
          <a:xfrm>
            <a:off x="-89525" y="2629725"/>
            <a:ext cx="3457049" cy="2438849"/>
          </a:xfrm>
          <a:prstGeom prst="rect">
            <a:avLst/>
          </a:prstGeom>
          <a:noFill/>
          <a:ln>
            <a:noFill/>
          </a:ln>
        </p:spPr>
      </p:pic>
      <p:sp>
        <p:nvSpPr>
          <p:cNvPr id="268" name="Google Shape;268;p30"/>
          <p:cNvSpPr txBox="1"/>
          <p:nvPr/>
        </p:nvSpPr>
        <p:spPr>
          <a:xfrm>
            <a:off x="6107017" y="3379284"/>
            <a:ext cx="3087000" cy="17085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rgbClr val="FF0000"/>
              </a:buClr>
              <a:buSzPts val="1100"/>
              <a:buFont typeface="Cambria"/>
              <a:buChar char="●"/>
            </a:pPr>
            <a:r>
              <a:rPr lang="en" sz="1100" dirty="0">
                <a:solidFill>
                  <a:srgbClr val="FF0000"/>
                </a:solidFill>
                <a:latin typeface="Cambria"/>
                <a:ea typeface="Cambria"/>
                <a:cs typeface="Cambria"/>
                <a:sym typeface="Cambria"/>
              </a:rPr>
              <a:t>tentative_g: cost from start to this neighbor via current.</a:t>
            </a:r>
            <a:endParaRPr sz="1100" dirty="0">
              <a:solidFill>
                <a:srgbClr val="FF0000"/>
              </a:solidFill>
              <a:latin typeface="Cambria"/>
              <a:ea typeface="Cambria"/>
              <a:cs typeface="Cambria"/>
              <a:sym typeface="Cambria"/>
            </a:endParaRPr>
          </a:p>
          <a:p>
            <a:pPr marL="0" lvl="0" indent="0" algn="l" rtl="0">
              <a:spcBef>
                <a:spcPts val="0"/>
              </a:spcBef>
              <a:spcAft>
                <a:spcPts val="0"/>
              </a:spcAft>
              <a:buNone/>
            </a:pPr>
            <a:r>
              <a:rPr lang="en" sz="1100" dirty="0">
                <a:solidFill>
                  <a:srgbClr val="FF0000"/>
                </a:solidFill>
                <a:latin typeface="Cambria"/>
                <a:ea typeface="Cambria"/>
                <a:cs typeface="Cambria"/>
                <a:sym typeface="Cambria"/>
              </a:rPr>
              <a:t>If this path is better than previously known, update:</a:t>
            </a:r>
            <a:endParaRPr sz="1100" dirty="0">
              <a:solidFill>
                <a:srgbClr val="FF0000"/>
              </a:solidFill>
              <a:latin typeface="Cambria"/>
              <a:ea typeface="Cambria"/>
              <a:cs typeface="Cambria"/>
              <a:sym typeface="Cambria"/>
            </a:endParaRPr>
          </a:p>
          <a:p>
            <a:pPr marL="457200" lvl="0" indent="-298450" algn="l" rtl="0">
              <a:spcBef>
                <a:spcPts val="0"/>
              </a:spcBef>
              <a:spcAft>
                <a:spcPts val="0"/>
              </a:spcAft>
              <a:buClr>
                <a:srgbClr val="FF0000"/>
              </a:buClr>
              <a:buSzPts val="1100"/>
              <a:buFont typeface="Cambria"/>
              <a:buChar char="●"/>
            </a:pPr>
            <a:r>
              <a:rPr lang="en" sz="1100" dirty="0">
                <a:solidFill>
                  <a:srgbClr val="FF0000"/>
                </a:solidFill>
                <a:latin typeface="Cambria"/>
                <a:ea typeface="Cambria"/>
                <a:cs typeface="Cambria"/>
                <a:sym typeface="Cambria"/>
              </a:rPr>
              <a:t>came_from: record that current led to neighbor.</a:t>
            </a:r>
            <a:endParaRPr sz="1100" dirty="0">
              <a:solidFill>
                <a:srgbClr val="FF0000"/>
              </a:solidFill>
              <a:latin typeface="Cambria"/>
              <a:ea typeface="Cambria"/>
              <a:cs typeface="Cambria"/>
              <a:sym typeface="Cambria"/>
            </a:endParaRPr>
          </a:p>
          <a:p>
            <a:pPr marL="457200" lvl="0" indent="-298450" algn="l" rtl="0">
              <a:spcBef>
                <a:spcPts val="0"/>
              </a:spcBef>
              <a:spcAft>
                <a:spcPts val="0"/>
              </a:spcAft>
              <a:buClr>
                <a:srgbClr val="FF0000"/>
              </a:buClr>
              <a:buSzPts val="1100"/>
              <a:buFont typeface="Cambria"/>
              <a:buChar char="●"/>
            </a:pPr>
            <a:r>
              <a:rPr lang="en" sz="1100" dirty="0">
                <a:solidFill>
                  <a:srgbClr val="FF0000"/>
                </a:solidFill>
                <a:latin typeface="Cambria"/>
                <a:ea typeface="Cambria"/>
                <a:cs typeface="Cambria"/>
                <a:sym typeface="Cambria"/>
              </a:rPr>
              <a:t>g_score: store updated cost.</a:t>
            </a:r>
            <a:endParaRPr sz="1100" dirty="0">
              <a:solidFill>
                <a:srgbClr val="FF0000"/>
              </a:solidFill>
              <a:latin typeface="Cambria"/>
              <a:ea typeface="Cambria"/>
              <a:cs typeface="Cambria"/>
              <a:sym typeface="Cambria"/>
            </a:endParaRPr>
          </a:p>
          <a:p>
            <a:pPr marL="457200" lvl="0" indent="-298450" algn="l" rtl="0">
              <a:spcBef>
                <a:spcPts val="0"/>
              </a:spcBef>
              <a:spcAft>
                <a:spcPts val="0"/>
              </a:spcAft>
              <a:buClr>
                <a:srgbClr val="FF0000"/>
              </a:buClr>
              <a:buSzPts val="1100"/>
              <a:buFont typeface="Cambria"/>
              <a:buChar char="●"/>
            </a:pPr>
            <a:r>
              <a:rPr lang="en" sz="1100" dirty="0">
                <a:solidFill>
                  <a:srgbClr val="FF0000"/>
                </a:solidFill>
                <a:latin typeface="Cambria"/>
                <a:ea typeface="Cambria"/>
                <a:cs typeface="Cambria"/>
                <a:sym typeface="Cambria"/>
              </a:rPr>
              <a:t>Compute f_score and add neighbor to open_set</a:t>
            </a:r>
            <a:endParaRPr sz="1100" dirty="0">
              <a:solidFill>
                <a:srgbClr val="FF0000"/>
              </a:solidFill>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A* PROBLEM RECTIFICATION</a:t>
            </a:r>
            <a:endParaRPr sz="3000">
              <a:solidFill>
                <a:srgbClr val="000099"/>
              </a:solidFill>
            </a:endParaRPr>
          </a:p>
        </p:txBody>
      </p:sp>
      <p:cxnSp>
        <p:nvCxnSpPr>
          <p:cNvPr id="274" name="Google Shape;274;p31"/>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275" name="Google Shape;275;p31"/>
          <p:cNvSpPr txBox="1"/>
          <p:nvPr/>
        </p:nvSpPr>
        <p:spPr>
          <a:xfrm>
            <a:off x="804000" y="507450"/>
            <a:ext cx="7536000" cy="4002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b="1">
                <a:solidFill>
                  <a:schemeClr val="dk1"/>
                </a:solidFill>
                <a:latin typeface="Cambria"/>
                <a:ea typeface="Cambria"/>
                <a:cs typeface="Cambria"/>
                <a:sym typeface="Cambria"/>
              </a:rPr>
              <a:t>DEM-Based Path Planning GUI Using Elevation and Slope-Constrained Subpixel A* Search</a:t>
            </a:r>
            <a:endParaRPr b="1">
              <a:solidFill>
                <a:schemeClr val="dk1"/>
              </a:solidFill>
              <a:latin typeface="Cambria"/>
              <a:ea typeface="Cambria"/>
              <a:cs typeface="Cambria"/>
              <a:sym typeface="Cambria"/>
            </a:endParaRPr>
          </a:p>
        </p:txBody>
      </p:sp>
      <p:sp>
        <p:nvSpPr>
          <p:cNvPr id="276" name="Google Shape;276;p31"/>
          <p:cNvSpPr txBox="1"/>
          <p:nvPr/>
        </p:nvSpPr>
        <p:spPr>
          <a:xfrm>
            <a:off x="150" y="929650"/>
            <a:ext cx="9144000" cy="1002900"/>
          </a:xfrm>
          <a:prstGeom prst="rect">
            <a:avLst/>
          </a:prstGeom>
          <a:noFill/>
          <a:ln>
            <a:noFill/>
          </a:ln>
        </p:spPr>
        <p:txBody>
          <a:bodyPr spcFirstLastPara="1" wrap="square" lIns="91425" tIns="91425" rIns="91425" bIns="91425" anchor="t" anchorCtr="0">
            <a:spAutoFit/>
          </a:bodyPr>
          <a:lstStyle/>
          <a:p>
            <a:pPr marL="0" lvl="0" indent="0" algn="just" rtl="0">
              <a:lnSpc>
                <a:spcPct val="107916"/>
              </a:lnSpc>
              <a:spcBef>
                <a:spcPts val="0"/>
              </a:spcBef>
              <a:spcAft>
                <a:spcPts val="800"/>
              </a:spcAft>
              <a:buNone/>
            </a:pPr>
            <a:r>
              <a:rPr lang="en" sz="1000">
                <a:solidFill>
                  <a:schemeClr val="dk1"/>
                </a:solidFill>
                <a:latin typeface="Cambria"/>
                <a:ea typeface="Cambria"/>
                <a:cs typeface="Cambria"/>
                <a:sym typeface="Cambria"/>
              </a:rPr>
              <a:t>This GUI-based application performs elevation-aware path planning using A* algorithm over a Digital Elevation Model (DEM) and slope raster input. The DEM provides elevation values, while slope is used to eliminate unsafe traversal areas (&gt; 35°). User inputs the minimum and maximum elevation values to define the GO (go-operable) area. The system creates a binary mask where pixels are marked valid if elevation and slope conditions are met. The GO area is rendered on the map. Users can click to select start and goal points only within valid terrain. The GUI runs a subpixel A* algorithm (32-directional search, 4 substeps) over the valid mask. The computed path avoids steep slopes and elevation-violating regions.</a:t>
            </a:r>
            <a:endParaRPr sz="1300">
              <a:latin typeface="Cambria"/>
              <a:ea typeface="Cambria"/>
              <a:cs typeface="Cambria"/>
              <a:sym typeface="Cambria"/>
            </a:endParaRPr>
          </a:p>
        </p:txBody>
      </p:sp>
      <p:sp>
        <p:nvSpPr>
          <p:cNvPr id="277" name="Google Shape;277;p31"/>
          <p:cNvSpPr txBox="1"/>
          <p:nvPr/>
        </p:nvSpPr>
        <p:spPr>
          <a:xfrm>
            <a:off x="710975" y="1763850"/>
            <a:ext cx="1398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000000"/>
                </a:solidFill>
              </a:rPr>
              <a:t>Step 1- Load Raster Data</a:t>
            </a:r>
            <a:endParaRPr sz="800" b="1">
              <a:solidFill>
                <a:srgbClr val="000000"/>
              </a:solidFill>
            </a:endParaRPr>
          </a:p>
        </p:txBody>
      </p:sp>
      <p:sp>
        <p:nvSpPr>
          <p:cNvPr id="278" name="Google Shape;278;p31"/>
          <p:cNvSpPr txBox="1"/>
          <p:nvPr/>
        </p:nvSpPr>
        <p:spPr>
          <a:xfrm>
            <a:off x="2451725" y="1763850"/>
            <a:ext cx="179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000000"/>
                </a:solidFill>
              </a:rPr>
              <a:t>Step 2-Define Elevation Range</a:t>
            </a:r>
            <a:endParaRPr sz="800" b="1">
              <a:solidFill>
                <a:srgbClr val="000000"/>
              </a:solidFill>
            </a:endParaRPr>
          </a:p>
        </p:txBody>
      </p:sp>
      <p:sp>
        <p:nvSpPr>
          <p:cNvPr id="279" name="Google Shape;279;p31"/>
          <p:cNvSpPr txBox="1"/>
          <p:nvPr/>
        </p:nvSpPr>
        <p:spPr>
          <a:xfrm>
            <a:off x="4327612" y="1763850"/>
            <a:ext cx="1624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000000"/>
                </a:solidFill>
              </a:rPr>
              <a:t>Step 3</a:t>
            </a:r>
            <a:r>
              <a:rPr lang="en" sz="800" b="1"/>
              <a:t>-Visualize Valid Terrain</a:t>
            </a:r>
            <a:endParaRPr sz="800" b="1">
              <a:solidFill>
                <a:srgbClr val="000000"/>
              </a:solidFill>
            </a:endParaRPr>
          </a:p>
        </p:txBody>
      </p:sp>
      <p:sp>
        <p:nvSpPr>
          <p:cNvPr id="280" name="Google Shape;280;p31"/>
          <p:cNvSpPr txBox="1"/>
          <p:nvPr/>
        </p:nvSpPr>
        <p:spPr>
          <a:xfrm>
            <a:off x="6522488" y="1763850"/>
            <a:ext cx="1906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000000"/>
                </a:solidFill>
              </a:rPr>
              <a:t>Step 4-</a:t>
            </a:r>
            <a:r>
              <a:rPr lang="en" sz="800" b="1">
                <a:solidFill>
                  <a:schemeClr val="dk1"/>
                </a:solidFill>
              </a:rPr>
              <a:t>A* Path Planning Execution</a:t>
            </a:r>
            <a:endParaRPr sz="500" b="1">
              <a:solidFill>
                <a:srgbClr val="000000"/>
              </a:solidFill>
            </a:endParaRPr>
          </a:p>
        </p:txBody>
      </p:sp>
      <p:sp>
        <p:nvSpPr>
          <p:cNvPr id="281" name="Google Shape;281;p31"/>
          <p:cNvSpPr/>
          <p:nvPr/>
        </p:nvSpPr>
        <p:spPr>
          <a:xfrm>
            <a:off x="2451801" y="2573995"/>
            <a:ext cx="228000" cy="71700"/>
          </a:xfrm>
          <a:prstGeom prst="right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2" name="Google Shape;282;p31"/>
          <p:cNvSpPr/>
          <p:nvPr/>
        </p:nvSpPr>
        <p:spPr>
          <a:xfrm>
            <a:off x="3862809" y="2576706"/>
            <a:ext cx="228000" cy="71700"/>
          </a:xfrm>
          <a:prstGeom prst="right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3" name="Google Shape;283;p31"/>
          <p:cNvSpPr/>
          <p:nvPr/>
        </p:nvSpPr>
        <p:spPr>
          <a:xfrm>
            <a:off x="6181450" y="2615348"/>
            <a:ext cx="228000" cy="71700"/>
          </a:xfrm>
          <a:prstGeom prst="right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4" name="Google Shape;284;p31"/>
          <p:cNvSpPr/>
          <p:nvPr/>
        </p:nvSpPr>
        <p:spPr>
          <a:xfrm rot="-5400000" flipH="1">
            <a:off x="8444708" y="3492437"/>
            <a:ext cx="192600" cy="300600"/>
          </a:xfrm>
          <a:prstGeom prst="bentUpArrow">
            <a:avLst>
              <a:gd name="adj1" fmla="val 25000"/>
              <a:gd name="adj2" fmla="val 25000"/>
              <a:gd name="adj3" fmla="val 25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285" name="Google Shape;285;p31"/>
          <p:cNvSpPr txBox="1"/>
          <p:nvPr/>
        </p:nvSpPr>
        <p:spPr>
          <a:xfrm>
            <a:off x="8314500" y="3676725"/>
            <a:ext cx="54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Output</a:t>
            </a:r>
            <a:endParaRPr sz="800" b="1">
              <a:solidFill>
                <a:srgbClr val="000000"/>
              </a:solidFill>
            </a:endParaRPr>
          </a:p>
        </p:txBody>
      </p:sp>
      <p:sp>
        <p:nvSpPr>
          <p:cNvPr id="286" name="Google Shape;286;p31"/>
          <p:cNvSpPr/>
          <p:nvPr/>
        </p:nvSpPr>
        <p:spPr>
          <a:xfrm>
            <a:off x="5979567" y="4208616"/>
            <a:ext cx="228000" cy="71700"/>
          </a:xfrm>
          <a:prstGeom prst="left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pic>
        <p:nvPicPr>
          <p:cNvPr id="287" name="Google Shape;287;p31"/>
          <p:cNvPicPr preferRelativeResize="0"/>
          <p:nvPr/>
        </p:nvPicPr>
        <p:blipFill>
          <a:blip r:embed="rId3">
            <a:alphaModFix/>
          </a:blip>
          <a:stretch>
            <a:fillRect/>
          </a:stretch>
        </p:blipFill>
        <p:spPr>
          <a:xfrm>
            <a:off x="368825" y="2071688"/>
            <a:ext cx="2082899" cy="1384640"/>
          </a:xfrm>
          <a:prstGeom prst="rect">
            <a:avLst/>
          </a:prstGeom>
          <a:noFill/>
          <a:ln>
            <a:noFill/>
          </a:ln>
        </p:spPr>
      </p:pic>
      <p:pic>
        <p:nvPicPr>
          <p:cNvPr id="288" name="Google Shape;288;p31"/>
          <p:cNvPicPr preferRelativeResize="0"/>
          <p:nvPr/>
        </p:nvPicPr>
        <p:blipFill>
          <a:blip r:embed="rId4">
            <a:alphaModFix/>
          </a:blip>
          <a:stretch>
            <a:fillRect/>
          </a:stretch>
        </p:blipFill>
        <p:spPr>
          <a:xfrm>
            <a:off x="2696725" y="2742500"/>
            <a:ext cx="1149150" cy="658199"/>
          </a:xfrm>
          <a:prstGeom prst="rect">
            <a:avLst/>
          </a:prstGeom>
          <a:noFill/>
          <a:ln>
            <a:noFill/>
          </a:ln>
        </p:spPr>
      </p:pic>
      <p:pic>
        <p:nvPicPr>
          <p:cNvPr id="289" name="Google Shape;289;p31"/>
          <p:cNvPicPr preferRelativeResize="0"/>
          <p:nvPr/>
        </p:nvPicPr>
        <p:blipFill>
          <a:blip r:embed="rId5">
            <a:alphaModFix/>
          </a:blip>
          <a:stretch>
            <a:fillRect/>
          </a:stretch>
        </p:blipFill>
        <p:spPr>
          <a:xfrm>
            <a:off x="2696720" y="2071700"/>
            <a:ext cx="1149157" cy="670800"/>
          </a:xfrm>
          <a:prstGeom prst="rect">
            <a:avLst/>
          </a:prstGeom>
          <a:noFill/>
          <a:ln>
            <a:noFill/>
          </a:ln>
        </p:spPr>
      </p:pic>
      <p:pic>
        <p:nvPicPr>
          <p:cNvPr id="290" name="Google Shape;290;p31"/>
          <p:cNvPicPr preferRelativeResize="0"/>
          <p:nvPr/>
        </p:nvPicPr>
        <p:blipFill>
          <a:blip r:embed="rId6">
            <a:alphaModFix/>
          </a:blip>
          <a:stretch>
            <a:fillRect/>
          </a:stretch>
        </p:blipFill>
        <p:spPr>
          <a:xfrm>
            <a:off x="4098563" y="2071700"/>
            <a:ext cx="2082899" cy="1384637"/>
          </a:xfrm>
          <a:prstGeom prst="rect">
            <a:avLst/>
          </a:prstGeom>
          <a:noFill/>
          <a:ln>
            <a:noFill/>
          </a:ln>
        </p:spPr>
      </p:pic>
      <p:pic>
        <p:nvPicPr>
          <p:cNvPr id="291" name="Google Shape;291;p31"/>
          <p:cNvPicPr preferRelativeResize="0"/>
          <p:nvPr/>
        </p:nvPicPr>
        <p:blipFill>
          <a:blip r:embed="rId7">
            <a:alphaModFix/>
          </a:blip>
          <a:stretch>
            <a:fillRect/>
          </a:stretch>
        </p:blipFill>
        <p:spPr>
          <a:xfrm>
            <a:off x="6434148" y="2071700"/>
            <a:ext cx="2082874" cy="1384616"/>
          </a:xfrm>
          <a:prstGeom prst="rect">
            <a:avLst/>
          </a:prstGeom>
          <a:noFill/>
          <a:ln>
            <a:noFill/>
          </a:ln>
        </p:spPr>
      </p:pic>
      <p:pic>
        <p:nvPicPr>
          <p:cNvPr id="292" name="Google Shape;292;p31"/>
          <p:cNvPicPr preferRelativeResize="0"/>
          <p:nvPr/>
        </p:nvPicPr>
        <p:blipFill>
          <a:blip r:embed="rId8">
            <a:alphaModFix/>
          </a:blip>
          <a:stretch>
            <a:fillRect/>
          </a:stretch>
        </p:blipFill>
        <p:spPr>
          <a:xfrm>
            <a:off x="6229850" y="3552138"/>
            <a:ext cx="2082906" cy="1384626"/>
          </a:xfrm>
          <a:prstGeom prst="rect">
            <a:avLst/>
          </a:prstGeom>
          <a:noFill/>
          <a:ln>
            <a:noFill/>
          </a:ln>
        </p:spPr>
      </p:pic>
      <p:pic>
        <p:nvPicPr>
          <p:cNvPr id="293" name="Google Shape;293;p31"/>
          <p:cNvPicPr preferRelativeResize="0"/>
          <p:nvPr/>
        </p:nvPicPr>
        <p:blipFill rotWithShape="1">
          <a:blip r:embed="rId9">
            <a:alphaModFix/>
          </a:blip>
          <a:srcRect r="8842"/>
          <a:stretch/>
        </p:blipFill>
        <p:spPr>
          <a:xfrm>
            <a:off x="4219725" y="3529700"/>
            <a:ext cx="1737574" cy="1429550"/>
          </a:xfrm>
          <a:prstGeom prst="rect">
            <a:avLst/>
          </a:prstGeom>
          <a:noFill/>
          <a:ln>
            <a:noFill/>
          </a:ln>
        </p:spPr>
      </p:pic>
      <p:pic>
        <p:nvPicPr>
          <p:cNvPr id="294" name="Google Shape;294;p31"/>
          <p:cNvPicPr preferRelativeResize="0"/>
          <p:nvPr/>
        </p:nvPicPr>
        <p:blipFill>
          <a:blip r:embed="rId10">
            <a:alphaModFix/>
          </a:blip>
          <a:stretch>
            <a:fillRect/>
          </a:stretch>
        </p:blipFill>
        <p:spPr>
          <a:xfrm>
            <a:off x="2254000" y="3739026"/>
            <a:ext cx="1693175" cy="820925"/>
          </a:xfrm>
          <a:prstGeom prst="rect">
            <a:avLst/>
          </a:prstGeom>
          <a:noFill/>
          <a:ln>
            <a:noFill/>
          </a:ln>
        </p:spPr>
      </p:pic>
      <p:sp>
        <p:nvSpPr>
          <p:cNvPr id="295" name="Google Shape;295;p31"/>
          <p:cNvSpPr/>
          <p:nvPr/>
        </p:nvSpPr>
        <p:spPr>
          <a:xfrm>
            <a:off x="3991717" y="4240241"/>
            <a:ext cx="228000" cy="71700"/>
          </a:xfrm>
          <a:prstGeom prst="leftArrow">
            <a:avLst>
              <a:gd name="adj1" fmla="val 50000"/>
              <a:gd name="adj2" fmla="val 50000"/>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p>
        </p:txBody>
      </p:sp>
      <p:sp>
        <p:nvSpPr>
          <p:cNvPr id="296" name="Google Shape;296;p31"/>
          <p:cNvSpPr txBox="1"/>
          <p:nvPr/>
        </p:nvSpPr>
        <p:spPr>
          <a:xfrm>
            <a:off x="2383138" y="4554888"/>
            <a:ext cx="1434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t>path_coordinates.csv</a:t>
            </a:r>
            <a:endParaRPr sz="800" b="1"/>
          </a:p>
        </p:txBody>
      </p:sp>
      <p:sp>
        <p:nvSpPr>
          <p:cNvPr id="297" name="Google Shape;297;p31"/>
          <p:cNvSpPr txBox="1"/>
          <p:nvPr/>
        </p:nvSpPr>
        <p:spPr>
          <a:xfrm>
            <a:off x="6824800" y="4820400"/>
            <a:ext cx="99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rPr>
              <a:t>Planned Path</a:t>
            </a:r>
            <a:endParaRPr sz="800" b="1">
              <a:solidFill>
                <a:schemeClr val="dk1"/>
              </a:solidFill>
            </a:endParaRPr>
          </a:p>
        </p:txBody>
      </p:sp>
      <p:sp>
        <p:nvSpPr>
          <p:cNvPr id="298" name="Google Shape;298;p31"/>
          <p:cNvSpPr txBox="1"/>
          <p:nvPr/>
        </p:nvSpPr>
        <p:spPr>
          <a:xfrm>
            <a:off x="4299350" y="4830550"/>
            <a:ext cx="17925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1"/>
                </a:solidFill>
              </a:rPr>
              <a:t>Elevation along the planned path</a:t>
            </a:r>
            <a:endParaRPr sz="800" b="1">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2"/>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A* PROBLEM RECTIFICATION</a:t>
            </a:r>
            <a:endParaRPr sz="3000">
              <a:solidFill>
                <a:srgbClr val="000099"/>
              </a:solidFill>
            </a:endParaRPr>
          </a:p>
        </p:txBody>
      </p:sp>
      <p:cxnSp>
        <p:nvCxnSpPr>
          <p:cNvPr id="304" name="Google Shape;304;p32"/>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305" name="Google Shape;305;p32"/>
          <p:cNvSpPr txBox="1"/>
          <p:nvPr/>
        </p:nvSpPr>
        <p:spPr>
          <a:xfrm>
            <a:off x="3672450" y="844875"/>
            <a:ext cx="2047052" cy="415468"/>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 sz="1500" b="1" u="sng" dirty="0">
                <a:solidFill>
                  <a:schemeClr val="dk1"/>
                </a:solidFill>
                <a:latin typeface="Cambria"/>
                <a:ea typeface="Cambria"/>
                <a:cs typeface="Cambria"/>
                <a:sym typeface="Cambria"/>
              </a:rPr>
              <a:t>Cost Map Generation</a:t>
            </a:r>
            <a:endParaRPr sz="1500" u="sng" dirty="0">
              <a:solidFill>
                <a:schemeClr val="dk1"/>
              </a:solidFill>
              <a:latin typeface="Cambria"/>
              <a:ea typeface="Cambria"/>
              <a:cs typeface="Cambria"/>
              <a:sym typeface="Cambria"/>
            </a:endParaRPr>
          </a:p>
        </p:txBody>
      </p:sp>
      <p:sp>
        <p:nvSpPr>
          <p:cNvPr id="306" name="Google Shape;306;p32"/>
          <p:cNvSpPr txBox="1">
            <a:spLocks noGrp="1"/>
          </p:cNvSpPr>
          <p:nvPr>
            <p:ph type="dt" idx="10"/>
          </p:nvPr>
        </p:nvSpPr>
        <p:spPr>
          <a:xfrm>
            <a:off x="628650" y="48635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307" name="Google Shape;307;p3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308" name="Google Shape;308;p3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19</a:t>
            </a:fld>
            <a:endParaRPr/>
          </a:p>
        </p:txBody>
      </p:sp>
      <p:sp>
        <p:nvSpPr>
          <p:cNvPr id="309" name="Google Shape;309;p32"/>
          <p:cNvSpPr txBox="1"/>
          <p:nvPr/>
        </p:nvSpPr>
        <p:spPr>
          <a:xfrm>
            <a:off x="804000" y="507450"/>
            <a:ext cx="7536000" cy="4002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b="1">
                <a:solidFill>
                  <a:schemeClr val="dk1"/>
                </a:solidFill>
                <a:latin typeface="Cambria"/>
                <a:ea typeface="Cambria"/>
                <a:cs typeface="Cambria"/>
                <a:sym typeface="Cambria"/>
              </a:rPr>
              <a:t>DEM-Based Path Planning GUI Using Elevation and Slope-Constrained Subpixel A* Search</a:t>
            </a:r>
            <a:endParaRPr b="1">
              <a:solidFill>
                <a:schemeClr val="dk1"/>
              </a:solidFill>
              <a:latin typeface="Cambria"/>
              <a:ea typeface="Cambria"/>
              <a:cs typeface="Cambria"/>
              <a:sym typeface="Cambria"/>
            </a:endParaRPr>
          </a:p>
        </p:txBody>
      </p:sp>
      <p:sp>
        <p:nvSpPr>
          <p:cNvPr id="310" name="Google Shape;310;p32"/>
          <p:cNvSpPr txBox="1"/>
          <p:nvPr/>
        </p:nvSpPr>
        <p:spPr>
          <a:xfrm>
            <a:off x="265800" y="929650"/>
            <a:ext cx="3158700" cy="962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200" b="1">
                <a:solidFill>
                  <a:schemeClr val="dk1"/>
                </a:solidFill>
                <a:latin typeface="Cambria"/>
                <a:ea typeface="Cambria"/>
                <a:cs typeface="Cambria"/>
                <a:sym typeface="Cambria"/>
              </a:rPr>
              <a:t>1. Data Inputs</a:t>
            </a:r>
            <a:endParaRPr sz="1200" b="1">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800" b="1">
                <a:solidFill>
                  <a:schemeClr val="dk1"/>
                </a:solidFill>
                <a:latin typeface="Cambria"/>
                <a:ea typeface="Cambria"/>
                <a:cs typeface="Cambria"/>
                <a:sym typeface="Cambria"/>
              </a:rPr>
              <a:t>DEM and Slope Raster Input</a:t>
            </a:r>
            <a:r>
              <a:rPr lang="en" sz="800">
                <a:solidFill>
                  <a:schemeClr val="dk1"/>
                </a:solidFill>
                <a:latin typeface="Cambria"/>
                <a:ea typeface="Cambria"/>
                <a:cs typeface="Cambria"/>
                <a:sym typeface="Cambria"/>
              </a:rPr>
              <a:t>:</a:t>
            </a:r>
            <a:br>
              <a:rPr lang="en" sz="800">
                <a:solidFill>
                  <a:schemeClr val="dk1"/>
                </a:solidFill>
                <a:latin typeface="Cambria"/>
                <a:ea typeface="Cambria"/>
                <a:cs typeface="Cambria"/>
                <a:sym typeface="Cambria"/>
              </a:rPr>
            </a:br>
            <a:r>
              <a:rPr lang="en" sz="800">
                <a:solidFill>
                  <a:schemeClr val="dk1"/>
                </a:solidFill>
                <a:latin typeface="Cambria"/>
                <a:ea typeface="Cambria"/>
                <a:cs typeface="Cambria"/>
                <a:sym typeface="Cambria"/>
              </a:rPr>
              <a:t>The GUI accepts two GeoTIFF inputs:</a:t>
            </a:r>
            <a:endParaRPr sz="80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900" b="1">
                <a:solidFill>
                  <a:schemeClr val="dk1"/>
                </a:solidFill>
                <a:latin typeface="Cambria"/>
                <a:ea typeface="Cambria"/>
                <a:cs typeface="Cambria"/>
                <a:sym typeface="Cambria"/>
              </a:rPr>
              <a:t>      1. DEM</a:t>
            </a:r>
            <a:r>
              <a:rPr lang="en" sz="900">
                <a:solidFill>
                  <a:schemeClr val="dk1"/>
                </a:solidFill>
                <a:latin typeface="Cambria"/>
                <a:ea typeface="Cambria"/>
                <a:cs typeface="Cambria"/>
                <a:sym typeface="Cambria"/>
              </a:rPr>
              <a:t>: Elevation data</a:t>
            </a:r>
            <a:br>
              <a:rPr lang="en" sz="800">
                <a:solidFill>
                  <a:schemeClr val="dk1"/>
                </a:solidFill>
                <a:latin typeface="Cambria"/>
                <a:ea typeface="Cambria"/>
                <a:cs typeface="Cambria"/>
                <a:sym typeface="Cambria"/>
              </a:rPr>
            </a:br>
            <a:endParaRPr sz="800">
              <a:solidFill>
                <a:schemeClr val="dk1"/>
              </a:solidFill>
              <a:latin typeface="Cambria"/>
              <a:ea typeface="Cambria"/>
              <a:cs typeface="Cambria"/>
              <a:sym typeface="Cambria"/>
            </a:endParaRPr>
          </a:p>
        </p:txBody>
      </p:sp>
      <p:pic>
        <p:nvPicPr>
          <p:cNvPr id="311" name="Google Shape;311;p32"/>
          <p:cNvPicPr preferRelativeResize="0"/>
          <p:nvPr/>
        </p:nvPicPr>
        <p:blipFill>
          <a:blip r:embed="rId3">
            <a:alphaModFix/>
          </a:blip>
          <a:stretch>
            <a:fillRect/>
          </a:stretch>
        </p:blipFill>
        <p:spPr>
          <a:xfrm>
            <a:off x="468900" y="3392675"/>
            <a:ext cx="2321826" cy="1470901"/>
          </a:xfrm>
          <a:prstGeom prst="rect">
            <a:avLst/>
          </a:prstGeom>
          <a:noFill/>
          <a:ln>
            <a:noFill/>
          </a:ln>
        </p:spPr>
      </p:pic>
      <p:sp>
        <p:nvSpPr>
          <p:cNvPr id="312" name="Google Shape;312;p32"/>
          <p:cNvSpPr txBox="1"/>
          <p:nvPr/>
        </p:nvSpPr>
        <p:spPr>
          <a:xfrm>
            <a:off x="3086096" y="921783"/>
            <a:ext cx="4537500" cy="200359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dirty="0">
                <a:solidFill>
                  <a:schemeClr val="dk1"/>
                </a:solidFill>
                <a:latin typeface="Cambria"/>
                <a:ea typeface="Cambria"/>
                <a:cs typeface="Cambria"/>
                <a:sym typeface="Cambria"/>
              </a:rPr>
              <a:t>GO Area and Valid Mask</a:t>
            </a:r>
            <a:r>
              <a:rPr lang="en" sz="1100" dirty="0">
                <a:solidFill>
                  <a:schemeClr val="dk1"/>
                </a:solidFill>
                <a:latin typeface="Cambria"/>
                <a:ea typeface="Cambria"/>
                <a:cs typeface="Cambria"/>
                <a:sym typeface="Cambria"/>
              </a:rPr>
              <a:t>:</a:t>
            </a:r>
            <a:br>
              <a:rPr lang="en" sz="1000" dirty="0">
                <a:solidFill>
                  <a:schemeClr val="dk1"/>
                </a:solidFill>
                <a:latin typeface="Cambria"/>
                <a:ea typeface="Cambria"/>
                <a:cs typeface="Cambria"/>
                <a:sym typeface="Cambria"/>
              </a:rPr>
            </a:br>
            <a:r>
              <a:rPr lang="en" sz="900" dirty="0">
                <a:solidFill>
                  <a:schemeClr val="dk1"/>
                </a:solidFill>
                <a:latin typeface="Cambria"/>
                <a:ea typeface="Cambria"/>
                <a:cs typeface="Cambria"/>
                <a:sym typeface="Cambria"/>
              </a:rPr>
              <a:t>Based on user-defined elevation bounds [min,max][min, max][min,max], two binary masks are created:</a:t>
            </a:r>
            <a:endParaRPr sz="900" dirty="0">
              <a:solidFill>
                <a:schemeClr val="dk1"/>
              </a:solidFill>
              <a:latin typeface="Cambria"/>
              <a:ea typeface="Cambria"/>
              <a:cs typeface="Cambria"/>
              <a:sym typeface="Cambria"/>
            </a:endParaRPr>
          </a:p>
          <a:p>
            <a:pPr marL="0" lvl="0" indent="0" algn="l" rtl="0">
              <a:lnSpc>
                <a:spcPct val="115000"/>
              </a:lnSpc>
              <a:spcBef>
                <a:spcPts val="0"/>
              </a:spcBef>
              <a:spcAft>
                <a:spcPts val="0"/>
              </a:spcAft>
              <a:buNone/>
            </a:pPr>
            <a:r>
              <a:rPr lang="en" sz="900" dirty="0">
                <a:solidFill>
                  <a:srgbClr val="FF0000"/>
                </a:solidFill>
                <a:latin typeface="Cambria"/>
                <a:ea typeface="Cambria"/>
                <a:cs typeface="Cambria"/>
                <a:sym typeface="Cambria"/>
              </a:rPr>
              <a:t>self.go_area = (self.dem_data &gt;= self.min_elev) &amp; (self.dem_data &lt;= self.max_elev)</a:t>
            </a:r>
            <a:endParaRPr sz="900" dirty="0">
              <a:solidFill>
                <a:srgbClr val="FF0000"/>
              </a:solidFill>
              <a:latin typeface="Cambria"/>
              <a:ea typeface="Cambria"/>
              <a:cs typeface="Cambria"/>
              <a:sym typeface="Cambria"/>
            </a:endParaRPr>
          </a:p>
          <a:p>
            <a:pPr marL="0" lvl="0" indent="0" algn="l" rtl="0">
              <a:lnSpc>
                <a:spcPct val="115000"/>
              </a:lnSpc>
              <a:spcBef>
                <a:spcPts val="0"/>
              </a:spcBef>
              <a:spcAft>
                <a:spcPts val="0"/>
              </a:spcAft>
              <a:buClr>
                <a:schemeClr val="dk1"/>
              </a:buClr>
              <a:buSzPts val="1100"/>
              <a:buFont typeface="Arial"/>
              <a:buNone/>
            </a:pPr>
            <a:r>
              <a:rPr lang="en" sz="900" dirty="0">
                <a:solidFill>
                  <a:srgbClr val="FF0000"/>
                </a:solidFill>
                <a:latin typeface="Cambria"/>
                <a:ea typeface="Cambria"/>
                <a:cs typeface="Cambria"/>
                <a:sym typeface="Cambria"/>
              </a:rPr>
              <a:t>self.valid_mask = self.go_area &amp; (self.slope_data &lt;= 45)</a:t>
            </a:r>
            <a:endParaRPr sz="900" dirty="0">
              <a:solidFill>
                <a:srgbClr val="FF0000"/>
              </a:solidFill>
              <a:latin typeface="Cambria"/>
              <a:ea typeface="Cambria"/>
              <a:cs typeface="Cambria"/>
              <a:sym typeface="Cambria"/>
            </a:endParaRPr>
          </a:p>
          <a:p>
            <a:pPr marL="0" lvl="0" indent="0" algn="l" rtl="0">
              <a:lnSpc>
                <a:spcPct val="115000"/>
              </a:lnSpc>
              <a:spcBef>
                <a:spcPts val="1200"/>
              </a:spcBef>
              <a:spcAft>
                <a:spcPts val="0"/>
              </a:spcAft>
              <a:buClr>
                <a:schemeClr val="dk1"/>
              </a:buClr>
              <a:buSzPts val="1100"/>
              <a:buFont typeface="Arial"/>
              <a:buNone/>
            </a:pPr>
            <a:endParaRPr sz="1000" dirty="0">
              <a:solidFill>
                <a:schemeClr val="dk1"/>
              </a:solidFill>
              <a:latin typeface="Cambria"/>
              <a:ea typeface="Cambria"/>
              <a:cs typeface="Cambria"/>
              <a:sym typeface="Cambria"/>
            </a:endParaRPr>
          </a:p>
          <a:p>
            <a:pPr marL="0" lvl="0" indent="0" algn="l" rtl="0">
              <a:lnSpc>
                <a:spcPct val="115000"/>
              </a:lnSpc>
              <a:spcBef>
                <a:spcPts val="1200"/>
              </a:spcBef>
              <a:spcAft>
                <a:spcPts val="1200"/>
              </a:spcAft>
              <a:buNone/>
            </a:pPr>
            <a:endParaRPr sz="1000" dirty="0">
              <a:solidFill>
                <a:schemeClr val="dk1"/>
              </a:solidFill>
              <a:latin typeface="Cambria"/>
              <a:ea typeface="Cambria"/>
              <a:cs typeface="Cambria"/>
              <a:sym typeface="Cambria"/>
            </a:endParaRPr>
          </a:p>
        </p:txBody>
      </p:sp>
      <p:pic>
        <p:nvPicPr>
          <p:cNvPr id="313" name="Google Shape;313;p32"/>
          <p:cNvPicPr preferRelativeResize="0"/>
          <p:nvPr/>
        </p:nvPicPr>
        <p:blipFill>
          <a:blip r:embed="rId4">
            <a:alphaModFix/>
          </a:blip>
          <a:stretch>
            <a:fillRect/>
          </a:stretch>
        </p:blipFill>
        <p:spPr>
          <a:xfrm>
            <a:off x="411950" y="1674400"/>
            <a:ext cx="2378782" cy="1597626"/>
          </a:xfrm>
          <a:prstGeom prst="rect">
            <a:avLst/>
          </a:prstGeom>
          <a:noFill/>
          <a:ln>
            <a:noFill/>
          </a:ln>
        </p:spPr>
      </p:pic>
      <p:pic>
        <p:nvPicPr>
          <p:cNvPr id="314" name="Google Shape;314;p32"/>
          <p:cNvPicPr preferRelativeResize="0"/>
          <p:nvPr/>
        </p:nvPicPr>
        <p:blipFill>
          <a:blip r:embed="rId5">
            <a:alphaModFix/>
          </a:blip>
          <a:stretch>
            <a:fillRect/>
          </a:stretch>
        </p:blipFill>
        <p:spPr>
          <a:xfrm>
            <a:off x="3570464" y="2085378"/>
            <a:ext cx="3064533" cy="1966799"/>
          </a:xfrm>
          <a:prstGeom prst="rect">
            <a:avLst/>
          </a:prstGeom>
          <a:noFill/>
          <a:ln>
            <a:noFill/>
          </a:ln>
        </p:spPr>
      </p:pic>
      <p:pic>
        <p:nvPicPr>
          <p:cNvPr id="315" name="Google Shape;315;p32"/>
          <p:cNvPicPr preferRelativeResize="0"/>
          <p:nvPr/>
        </p:nvPicPr>
        <p:blipFill>
          <a:blip r:embed="rId6">
            <a:alphaModFix/>
          </a:blip>
          <a:stretch>
            <a:fillRect/>
          </a:stretch>
        </p:blipFill>
        <p:spPr>
          <a:xfrm>
            <a:off x="6602359" y="2073210"/>
            <a:ext cx="656003" cy="1964496"/>
          </a:xfrm>
          <a:prstGeom prst="rect">
            <a:avLst/>
          </a:prstGeom>
          <a:noFill/>
          <a:ln>
            <a:noFill/>
          </a:ln>
        </p:spPr>
      </p:pic>
      <p:sp>
        <p:nvSpPr>
          <p:cNvPr id="316" name="Google Shape;316;p32"/>
          <p:cNvSpPr txBox="1"/>
          <p:nvPr/>
        </p:nvSpPr>
        <p:spPr>
          <a:xfrm>
            <a:off x="3592950" y="3980056"/>
            <a:ext cx="4293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latin typeface="Cambria"/>
                <a:ea typeface="Cambria"/>
                <a:cs typeface="Cambria"/>
                <a:sym typeface="Cambria"/>
              </a:rPr>
              <a:t>Pixels outside the elevation range or with slope &gt; 45° are marked invalid.</a:t>
            </a:r>
            <a:br>
              <a:rPr lang="en" sz="1000" dirty="0">
                <a:latin typeface="Cambria"/>
                <a:ea typeface="Cambria"/>
                <a:cs typeface="Cambria"/>
                <a:sym typeface="Cambria"/>
              </a:rPr>
            </a:br>
            <a:r>
              <a:rPr lang="en" sz="1000" dirty="0">
                <a:latin typeface="Cambria"/>
                <a:ea typeface="Cambria"/>
                <a:cs typeface="Cambria"/>
                <a:sym typeface="Cambria"/>
              </a:rPr>
              <a:t>Final mask valid_mask is used for path expansion (1.0 = valid, 0.0 = blocked).</a:t>
            </a:r>
            <a:endParaRPr sz="1000" dirty="0">
              <a:latin typeface="Cambria"/>
              <a:ea typeface="Cambria"/>
              <a:cs typeface="Cambria"/>
              <a:sym typeface="Cambria"/>
            </a:endParaRPr>
          </a:p>
          <a:p>
            <a:pPr marL="0" lvl="0" indent="0" algn="l" rtl="0">
              <a:spcBef>
                <a:spcPts val="0"/>
              </a:spcBef>
              <a:spcAft>
                <a:spcPts val="0"/>
              </a:spcAft>
              <a:buNone/>
            </a:pPr>
            <a:r>
              <a:rPr lang="en" sz="1000" b="1" dirty="0">
                <a:solidFill>
                  <a:schemeClr val="dk1"/>
                </a:solidFill>
                <a:latin typeface="Cambria"/>
                <a:ea typeface="Cambria"/>
                <a:cs typeface="Cambria"/>
                <a:sym typeface="Cambria"/>
              </a:rPr>
              <a:t>Green to dark green (1.0)</a:t>
            </a:r>
            <a:r>
              <a:rPr lang="en" sz="1000" dirty="0">
                <a:solidFill>
                  <a:schemeClr val="dk1"/>
                </a:solidFill>
                <a:latin typeface="Cambria"/>
                <a:ea typeface="Cambria"/>
                <a:cs typeface="Cambria"/>
                <a:sym typeface="Cambria"/>
              </a:rPr>
              <a:t> = Navigable</a:t>
            </a:r>
            <a:br>
              <a:rPr lang="en" sz="1000" dirty="0">
                <a:solidFill>
                  <a:schemeClr val="dk1"/>
                </a:solidFill>
                <a:latin typeface="Cambria"/>
                <a:ea typeface="Cambria"/>
                <a:cs typeface="Cambria"/>
                <a:sym typeface="Cambria"/>
              </a:rPr>
            </a:br>
            <a:r>
              <a:rPr lang="en" sz="1000" b="1" dirty="0">
                <a:solidFill>
                  <a:schemeClr val="dk1"/>
                </a:solidFill>
                <a:latin typeface="Cambria"/>
                <a:ea typeface="Cambria"/>
                <a:cs typeface="Cambria"/>
                <a:sym typeface="Cambria"/>
              </a:rPr>
              <a:t>White (0.0)</a:t>
            </a:r>
            <a:r>
              <a:rPr lang="en" sz="1000" dirty="0">
                <a:solidFill>
                  <a:schemeClr val="dk1"/>
                </a:solidFill>
                <a:latin typeface="Cambria"/>
                <a:ea typeface="Cambria"/>
                <a:cs typeface="Cambria"/>
                <a:sym typeface="Cambria"/>
              </a:rPr>
              <a:t> = Non-navigable</a:t>
            </a:r>
            <a:endParaRPr sz="800" dirty="0">
              <a:latin typeface="Cambria"/>
              <a:ea typeface="Cambria"/>
              <a:cs typeface="Cambria"/>
              <a:sym typeface="Cambria"/>
            </a:endParaRPr>
          </a:p>
        </p:txBody>
      </p:sp>
      <p:sp>
        <p:nvSpPr>
          <p:cNvPr id="317" name="Google Shape;317;p32"/>
          <p:cNvSpPr txBox="1"/>
          <p:nvPr/>
        </p:nvSpPr>
        <p:spPr>
          <a:xfrm>
            <a:off x="468900" y="3168263"/>
            <a:ext cx="2806200" cy="323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900" b="1">
                <a:solidFill>
                  <a:schemeClr val="dk1"/>
                </a:solidFill>
                <a:latin typeface="Cambria"/>
                <a:ea typeface="Cambria"/>
                <a:cs typeface="Cambria"/>
                <a:sym typeface="Cambria"/>
              </a:rPr>
              <a:t>2.Slope Raster</a:t>
            </a:r>
            <a:r>
              <a:rPr lang="en" sz="900">
                <a:solidFill>
                  <a:schemeClr val="dk1"/>
                </a:solidFill>
                <a:latin typeface="Cambria"/>
                <a:ea typeface="Cambria"/>
                <a:cs typeface="Cambria"/>
                <a:sym typeface="Cambria"/>
              </a:rPr>
              <a:t>: Precomputed terrain slope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0" y="0"/>
            <a:ext cx="91440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INTRODUCTION</a:t>
            </a:r>
            <a:endParaRPr sz="3000">
              <a:solidFill>
                <a:srgbClr val="000099"/>
              </a:solidFill>
            </a:endParaRPr>
          </a:p>
        </p:txBody>
      </p:sp>
      <p:cxnSp>
        <p:nvCxnSpPr>
          <p:cNvPr id="72" name="Google Shape;72;p15"/>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73" name="Google Shape;73;p15"/>
          <p:cNvSpPr txBox="1">
            <a:spLocks noGrp="1"/>
          </p:cNvSpPr>
          <p:nvPr>
            <p:ph type="body" idx="1"/>
          </p:nvPr>
        </p:nvSpPr>
        <p:spPr>
          <a:xfrm>
            <a:off x="579750" y="1341843"/>
            <a:ext cx="7984500" cy="3122100"/>
          </a:xfrm>
          <a:prstGeom prst="rect">
            <a:avLst/>
          </a:prstGeom>
          <a:noFill/>
          <a:ln>
            <a:noFill/>
          </a:ln>
        </p:spPr>
        <p:txBody>
          <a:bodyPr spcFirstLastPara="1" wrap="square" lIns="68575" tIns="34275" rIns="68575" bIns="34275" anchor="ctr" anchorCtr="0">
            <a:spAutoFit/>
          </a:bodyPr>
          <a:lstStyle/>
          <a:p>
            <a:pPr marL="0" marR="0" lvl="0" indent="0" algn="just" rtl="0">
              <a:lnSpc>
                <a:spcPct val="115000"/>
              </a:lnSpc>
              <a:spcBef>
                <a:spcPts val="0"/>
              </a:spcBef>
              <a:spcAft>
                <a:spcPts val="0"/>
              </a:spcAft>
              <a:buClr>
                <a:schemeClr val="dk1"/>
              </a:buClr>
              <a:buSzPts val="1400"/>
              <a:buNone/>
            </a:pPr>
            <a:r>
              <a:rPr lang="en" sz="1400" b="1" i="0" u="none" strike="noStrike" cap="none">
                <a:solidFill>
                  <a:schemeClr val="dk1"/>
                </a:solidFill>
                <a:latin typeface="Cambria"/>
                <a:ea typeface="Cambria"/>
                <a:cs typeface="Cambria"/>
                <a:sym typeface="Cambria"/>
              </a:rPr>
              <a:t>Project Scope:</a:t>
            </a:r>
            <a:r>
              <a:rPr lang="en" sz="1400" b="0" i="0" u="none" strike="noStrike" cap="none">
                <a:solidFill>
                  <a:schemeClr val="dk1"/>
                </a:solidFill>
                <a:latin typeface="Cambria"/>
                <a:ea typeface="Cambria"/>
                <a:cs typeface="Cambria"/>
                <a:sym typeface="Cambria"/>
              </a:rPr>
              <a:t> </a:t>
            </a:r>
            <a:endParaRPr sz="1400">
              <a:solidFill>
                <a:schemeClr val="dk1"/>
              </a:solidFill>
              <a:latin typeface="Cambria"/>
              <a:ea typeface="Cambria"/>
              <a:cs typeface="Cambria"/>
              <a:sym typeface="Cambria"/>
            </a:endParaRPr>
          </a:p>
          <a:p>
            <a:pPr marL="0" marR="0" lvl="0" indent="0" algn="just" rtl="0">
              <a:lnSpc>
                <a:spcPct val="100000"/>
              </a:lnSpc>
              <a:spcBef>
                <a:spcPts val="0"/>
              </a:spcBef>
              <a:spcAft>
                <a:spcPts val="0"/>
              </a:spcAft>
              <a:buClr>
                <a:schemeClr val="dk1"/>
              </a:buClr>
              <a:buSzPts val="1400"/>
              <a:buNone/>
            </a:pPr>
            <a:r>
              <a:rPr lang="en" sz="1200" b="0" i="0" u="none" strike="noStrike" cap="none">
                <a:solidFill>
                  <a:schemeClr val="dk1"/>
                </a:solidFill>
                <a:latin typeface="Cambria"/>
                <a:ea typeface="Cambria"/>
                <a:cs typeface="Cambria"/>
                <a:sym typeface="Cambria"/>
              </a:rPr>
              <a:t>Optimizing path planning approaches for autonomous tracked tanker vehicle movement across multiple terrains.</a:t>
            </a:r>
            <a:endParaRPr sz="1200" b="0" i="0" u="none" strike="noStrike" cap="none">
              <a:solidFill>
                <a:schemeClr val="dk1"/>
              </a:solidFill>
              <a:latin typeface="Cambria"/>
              <a:ea typeface="Cambria"/>
              <a:cs typeface="Cambria"/>
              <a:sym typeface="Cambria"/>
            </a:endParaRPr>
          </a:p>
          <a:p>
            <a:pPr marL="0" marR="0" lvl="0" indent="0" algn="just" rtl="0">
              <a:lnSpc>
                <a:spcPct val="100000"/>
              </a:lnSpc>
              <a:spcBef>
                <a:spcPts val="0"/>
              </a:spcBef>
              <a:spcAft>
                <a:spcPts val="0"/>
              </a:spcAft>
              <a:buClr>
                <a:schemeClr val="dk1"/>
              </a:buClr>
              <a:buSzPts val="1400"/>
              <a:buNone/>
            </a:pPr>
            <a:endParaRPr sz="500">
              <a:solidFill>
                <a:schemeClr val="dk1"/>
              </a:solidFill>
              <a:latin typeface="Cambria"/>
              <a:ea typeface="Cambria"/>
              <a:cs typeface="Cambria"/>
              <a:sym typeface="Cambria"/>
            </a:endParaRPr>
          </a:p>
          <a:p>
            <a:pPr marL="0" marR="0" lvl="0" indent="0" algn="just" rtl="0">
              <a:lnSpc>
                <a:spcPct val="100000"/>
              </a:lnSpc>
              <a:spcBef>
                <a:spcPts val="500"/>
              </a:spcBef>
              <a:spcAft>
                <a:spcPts val="0"/>
              </a:spcAft>
              <a:buClr>
                <a:schemeClr val="dk1"/>
              </a:buClr>
              <a:buSzPts val="1400"/>
              <a:buNone/>
            </a:pPr>
            <a:r>
              <a:rPr lang="en" sz="1400" b="1" i="0" u="none" strike="noStrike" cap="none">
                <a:solidFill>
                  <a:schemeClr val="dk1"/>
                </a:solidFill>
                <a:latin typeface="Cambria"/>
                <a:ea typeface="Cambria"/>
                <a:cs typeface="Cambria"/>
                <a:sym typeface="Cambria"/>
              </a:rPr>
              <a:t>Objectives:</a:t>
            </a:r>
            <a:r>
              <a:rPr lang="en" sz="1200" b="0" i="0" u="none" strike="noStrike" cap="none">
                <a:solidFill>
                  <a:schemeClr val="dk1"/>
                </a:solidFill>
                <a:latin typeface="Cambria"/>
                <a:ea typeface="Cambria"/>
                <a:cs typeface="Cambria"/>
                <a:sym typeface="Cambria"/>
              </a:rPr>
              <a:t> </a:t>
            </a:r>
            <a:endParaRPr sz="1200" b="0" i="0" u="none" strike="noStrike" cap="none">
              <a:solidFill>
                <a:schemeClr val="dk1"/>
              </a:solidFill>
              <a:latin typeface="Cambria"/>
              <a:ea typeface="Cambria"/>
              <a:cs typeface="Cambria"/>
              <a:sym typeface="Cambria"/>
            </a:endParaRPr>
          </a:p>
          <a:p>
            <a:pPr marL="457200" lvl="0" indent="-298450" algn="l" rtl="0">
              <a:lnSpc>
                <a:spcPct val="115000"/>
              </a:lnSpc>
              <a:spcBef>
                <a:spcPts val="1200"/>
              </a:spcBef>
              <a:spcAft>
                <a:spcPts val="0"/>
              </a:spcAft>
              <a:buSzPts val="1100"/>
              <a:buChar char="●"/>
            </a:pPr>
            <a:r>
              <a:rPr lang="en" sz="1200">
                <a:solidFill>
                  <a:schemeClr val="dk1"/>
                </a:solidFill>
                <a:latin typeface="Cambria"/>
                <a:ea typeface="Cambria"/>
                <a:cs typeface="Cambria"/>
                <a:sym typeface="Cambria"/>
              </a:rPr>
              <a:t>Understand and identify permafrost zones in terrain of strategic importance.</a:t>
            </a:r>
            <a:endParaRPr sz="1200">
              <a:solidFill>
                <a:schemeClr val="dk1"/>
              </a:solidFill>
              <a:latin typeface="Cambria"/>
              <a:ea typeface="Cambria"/>
              <a:cs typeface="Cambria"/>
              <a:sym typeface="Cambria"/>
            </a:endParaRPr>
          </a:p>
          <a:p>
            <a:pPr marL="457200" lvl="0" indent="-298450" algn="l" rtl="0">
              <a:lnSpc>
                <a:spcPct val="115000"/>
              </a:lnSpc>
              <a:spcBef>
                <a:spcPts val="0"/>
              </a:spcBef>
              <a:spcAft>
                <a:spcPts val="0"/>
              </a:spcAft>
              <a:buSzPts val="1100"/>
              <a:buChar char="●"/>
            </a:pPr>
            <a:r>
              <a:rPr lang="en" sz="1200">
                <a:solidFill>
                  <a:schemeClr val="dk1"/>
                </a:solidFill>
                <a:latin typeface="Cambria"/>
                <a:ea typeface="Cambria"/>
                <a:cs typeface="Cambria"/>
                <a:sym typeface="Cambria"/>
              </a:rPr>
              <a:t>Avoidance of hazardous or thaw-prone areas in vehicle path planning.</a:t>
            </a:r>
            <a:endParaRPr sz="1200">
              <a:solidFill>
                <a:schemeClr val="dk1"/>
              </a:solidFill>
              <a:latin typeface="Cambria"/>
              <a:ea typeface="Cambria"/>
              <a:cs typeface="Cambria"/>
              <a:sym typeface="Cambria"/>
            </a:endParaRPr>
          </a:p>
          <a:p>
            <a:pPr marL="457200" lvl="0" indent="-298450" algn="l" rtl="0">
              <a:lnSpc>
                <a:spcPct val="115000"/>
              </a:lnSpc>
              <a:spcBef>
                <a:spcPts val="0"/>
              </a:spcBef>
              <a:spcAft>
                <a:spcPts val="0"/>
              </a:spcAft>
              <a:buSzPts val="1100"/>
              <a:buChar char="●"/>
            </a:pPr>
            <a:r>
              <a:rPr lang="en" sz="1200">
                <a:solidFill>
                  <a:schemeClr val="dk1"/>
                </a:solidFill>
                <a:latin typeface="Cambria"/>
                <a:ea typeface="Cambria"/>
                <a:cs typeface="Cambria"/>
                <a:sym typeface="Cambria"/>
              </a:rPr>
              <a:t>Implement terrain-aware A* for mission-critical autonomous navigation in the Himalayas.</a:t>
            </a:r>
            <a:endParaRPr sz="1200" b="0" i="0" u="none" strike="noStrike" cap="none">
              <a:solidFill>
                <a:schemeClr val="dk1"/>
              </a:solidFill>
              <a:latin typeface="Cambria"/>
              <a:ea typeface="Cambria"/>
              <a:cs typeface="Cambria"/>
              <a:sym typeface="Cambria"/>
            </a:endParaRPr>
          </a:p>
          <a:p>
            <a:pPr marL="0" lvl="0" indent="0" algn="just" rtl="0">
              <a:lnSpc>
                <a:spcPct val="100000"/>
              </a:lnSpc>
              <a:spcBef>
                <a:spcPts val="1200"/>
              </a:spcBef>
              <a:spcAft>
                <a:spcPts val="0"/>
              </a:spcAft>
              <a:buNone/>
            </a:pPr>
            <a:endParaRPr sz="500">
              <a:solidFill>
                <a:schemeClr val="dk1"/>
              </a:solidFill>
              <a:latin typeface="Cambria"/>
              <a:ea typeface="Cambria"/>
              <a:cs typeface="Cambria"/>
              <a:sym typeface="Cambria"/>
            </a:endParaRPr>
          </a:p>
          <a:p>
            <a:pPr marL="0" marR="0" lvl="0" indent="0" algn="just" rtl="0">
              <a:lnSpc>
                <a:spcPct val="100000"/>
              </a:lnSpc>
              <a:spcBef>
                <a:spcPts val="500"/>
              </a:spcBef>
              <a:spcAft>
                <a:spcPts val="0"/>
              </a:spcAft>
              <a:buClr>
                <a:schemeClr val="dk1"/>
              </a:buClr>
              <a:buSzPts val="1400"/>
              <a:buNone/>
            </a:pPr>
            <a:r>
              <a:rPr lang="en" sz="1400" b="1" u="none" strike="noStrike" cap="none">
                <a:solidFill>
                  <a:schemeClr val="dk1"/>
                </a:solidFill>
                <a:latin typeface="Cambria"/>
                <a:ea typeface="Cambria"/>
                <a:cs typeface="Cambria"/>
                <a:sym typeface="Cambria"/>
              </a:rPr>
              <a:t>Why A* Algorithm?</a:t>
            </a:r>
            <a:endParaRPr sz="1400" b="1" u="none" strike="noStrike" cap="none">
              <a:solidFill>
                <a:schemeClr val="dk1"/>
              </a:solidFill>
              <a:latin typeface="Cambria"/>
              <a:ea typeface="Cambria"/>
              <a:cs typeface="Cambria"/>
              <a:sym typeface="Cambria"/>
            </a:endParaRPr>
          </a:p>
          <a:p>
            <a:pPr marL="520700" lvl="1" indent="-184150" algn="just" rtl="0">
              <a:lnSpc>
                <a:spcPct val="100000"/>
              </a:lnSpc>
              <a:spcBef>
                <a:spcPts val="500"/>
              </a:spcBef>
              <a:spcAft>
                <a:spcPts val="0"/>
              </a:spcAft>
              <a:buSzPts val="1100"/>
              <a:buFont typeface="Noto Sans Symbols"/>
              <a:buChar char="❖"/>
            </a:pPr>
            <a:r>
              <a:rPr lang="en" sz="1200" b="0" i="0" u="none" strike="noStrike" cap="none">
                <a:solidFill>
                  <a:schemeClr val="dk1"/>
                </a:solidFill>
                <a:latin typeface="Cambria"/>
                <a:ea typeface="Cambria"/>
                <a:cs typeface="Cambria"/>
                <a:sym typeface="Cambria"/>
              </a:rPr>
              <a:t>A widely used graph-based search algorithm in path planning.</a:t>
            </a:r>
            <a:endParaRPr sz="1200">
              <a:solidFill>
                <a:schemeClr val="dk1"/>
              </a:solidFill>
            </a:endParaRPr>
          </a:p>
          <a:p>
            <a:pPr marL="520700" lvl="1" indent="-190500" algn="just" rtl="0">
              <a:lnSpc>
                <a:spcPct val="100000"/>
              </a:lnSpc>
              <a:spcBef>
                <a:spcPts val="500"/>
              </a:spcBef>
              <a:spcAft>
                <a:spcPts val="0"/>
              </a:spcAft>
              <a:buSzPts val="1200"/>
              <a:buFont typeface="Noto Sans Symbols"/>
              <a:buChar char="❖"/>
            </a:pPr>
            <a:r>
              <a:rPr lang="en" sz="1200" b="0" i="0" u="none" strike="noStrike" cap="none">
                <a:solidFill>
                  <a:schemeClr val="dk1"/>
                </a:solidFill>
                <a:latin typeface="Cambria"/>
                <a:ea typeface="Cambria"/>
                <a:cs typeface="Cambria"/>
                <a:sym typeface="Cambria"/>
              </a:rPr>
              <a:t>Requires optimization for real-world constraints like terrain elevation, environmental factors, and GIS data integration.</a:t>
            </a:r>
            <a:endParaRPr sz="1200">
              <a:solidFill>
                <a:schemeClr val="dk1"/>
              </a:solidFill>
            </a:endParaRPr>
          </a:p>
          <a:p>
            <a:pPr marL="0" marR="0" lvl="0" indent="0" algn="just" rtl="0">
              <a:lnSpc>
                <a:spcPct val="100000"/>
              </a:lnSpc>
              <a:spcBef>
                <a:spcPts val="500"/>
              </a:spcBef>
              <a:spcAft>
                <a:spcPts val="0"/>
              </a:spcAft>
              <a:buClr>
                <a:schemeClr val="dk1"/>
              </a:buClr>
              <a:buSzPts val="1400"/>
              <a:buFont typeface="Calibri"/>
              <a:buNone/>
            </a:pPr>
            <a:endParaRPr sz="1400" b="0" i="0" u="none" strike="noStrike" cap="none">
              <a:solidFill>
                <a:schemeClr val="dk1"/>
              </a:solidFill>
              <a:latin typeface="Cambria"/>
              <a:ea typeface="Cambria"/>
              <a:cs typeface="Cambria"/>
              <a:sym typeface="Cambria"/>
            </a:endParaRPr>
          </a:p>
        </p:txBody>
      </p:sp>
      <p:sp>
        <p:nvSpPr>
          <p:cNvPr id="74" name="Google Shape;74;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75" name="Google Shape;75;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76" name="Google Shape;76;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3"/>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A* PROBLEM RECTIFICATION</a:t>
            </a:r>
            <a:endParaRPr sz="3000">
              <a:solidFill>
                <a:srgbClr val="000099"/>
              </a:solidFill>
            </a:endParaRPr>
          </a:p>
        </p:txBody>
      </p:sp>
      <p:cxnSp>
        <p:nvCxnSpPr>
          <p:cNvPr id="323" name="Google Shape;323;p33"/>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324" name="Google Shape;324;p33"/>
          <p:cNvSpPr txBox="1"/>
          <p:nvPr/>
        </p:nvSpPr>
        <p:spPr>
          <a:xfrm>
            <a:off x="3811950" y="907650"/>
            <a:ext cx="1520100" cy="3540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 sz="1100" b="1" u="sng">
                <a:solidFill>
                  <a:schemeClr val="dk1"/>
                </a:solidFill>
                <a:latin typeface="Cambria"/>
                <a:ea typeface="Cambria"/>
                <a:cs typeface="Cambria"/>
                <a:sym typeface="Cambria"/>
              </a:rPr>
              <a:t>A* Pathfinding Logic</a:t>
            </a:r>
            <a:endParaRPr sz="1100" u="sng">
              <a:solidFill>
                <a:schemeClr val="dk1"/>
              </a:solidFill>
              <a:latin typeface="Cambria"/>
              <a:ea typeface="Cambria"/>
              <a:cs typeface="Cambria"/>
              <a:sym typeface="Cambria"/>
            </a:endParaRPr>
          </a:p>
        </p:txBody>
      </p:sp>
      <p:sp>
        <p:nvSpPr>
          <p:cNvPr id="325" name="Google Shape;325;p3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326" name="Google Shape;326;p3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327" name="Google Shape;327;p3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20</a:t>
            </a:fld>
            <a:endParaRPr/>
          </a:p>
        </p:txBody>
      </p:sp>
      <p:sp>
        <p:nvSpPr>
          <p:cNvPr id="328" name="Google Shape;328;p33"/>
          <p:cNvSpPr txBox="1"/>
          <p:nvPr/>
        </p:nvSpPr>
        <p:spPr>
          <a:xfrm>
            <a:off x="804000" y="507450"/>
            <a:ext cx="7536000" cy="4002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b="1">
                <a:solidFill>
                  <a:schemeClr val="dk1"/>
                </a:solidFill>
                <a:latin typeface="Cambria"/>
                <a:ea typeface="Cambria"/>
                <a:cs typeface="Cambria"/>
                <a:sym typeface="Cambria"/>
              </a:rPr>
              <a:t>DEM-Based Path Planning GUI Using Elevation and Slope-Constrained Subpixel A* Search</a:t>
            </a:r>
            <a:endParaRPr b="1">
              <a:solidFill>
                <a:schemeClr val="dk1"/>
              </a:solidFill>
              <a:latin typeface="Cambria"/>
              <a:ea typeface="Cambria"/>
              <a:cs typeface="Cambria"/>
              <a:sym typeface="Cambria"/>
            </a:endParaRPr>
          </a:p>
        </p:txBody>
      </p:sp>
      <p:sp>
        <p:nvSpPr>
          <p:cNvPr id="329" name="Google Shape;329;p33"/>
          <p:cNvSpPr txBox="1"/>
          <p:nvPr/>
        </p:nvSpPr>
        <p:spPr>
          <a:xfrm>
            <a:off x="135925" y="1261650"/>
            <a:ext cx="4687200" cy="3704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300" b="1">
                <a:solidFill>
                  <a:schemeClr val="dk1"/>
                </a:solidFill>
                <a:latin typeface="Cambria"/>
                <a:ea typeface="Cambria"/>
                <a:cs typeface="Cambria"/>
                <a:sym typeface="Cambria"/>
              </a:rPr>
              <a:t>A* Pathfinding Logic with Subpixel Precision</a:t>
            </a:r>
            <a:endParaRPr sz="1300" b="1">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100" b="1">
                <a:solidFill>
                  <a:schemeClr val="dk1"/>
                </a:solidFill>
                <a:latin typeface="Cambria"/>
                <a:ea typeface="Cambria"/>
                <a:cs typeface="Cambria"/>
                <a:sym typeface="Cambria"/>
              </a:rPr>
              <a:t>1. Start &amp; Goal Selection</a:t>
            </a:r>
            <a:r>
              <a:rPr lang="en" sz="1100">
                <a:solidFill>
                  <a:schemeClr val="dk1"/>
                </a:solidFill>
                <a:latin typeface="Cambria"/>
                <a:ea typeface="Cambria"/>
                <a:cs typeface="Cambria"/>
                <a:sym typeface="Cambria"/>
              </a:rPr>
              <a:t>:</a:t>
            </a:r>
            <a:br>
              <a:rPr lang="en" sz="1100">
                <a:solidFill>
                  <a:schemeClr val="dk1"/>
                </a:solidFill>
                <a:latin typeface="Cambria"/>
                <a:ea typeface="Cambria"/>
                <a:cs typeface="Cambria"/>
                <a:sym typeface="Cambria"/>
              </a:rPr>
            </a:br>
            <a:r>
              <a:rPr lang="en" sz="1100">
                <a:solidFill>
                  <a:schemeClr val="dk1"/>
                </a:solidFill>
                <a:latin typeface="Cambria"/>
                <a:ea typeface="Cambria"/>
                <a:cs typeface="Cambria"/>
                <a:sym typeface="Cambria"/>
              </a:rPr>
              <a:t> User selects start and goal interactively on valid terrain using mouse clicks.</a:t>
            </a:r>
            <a:endParaRPr sz="1100">
              <a:solidFill>
                <a:schemeClr val="dk1"/>
              </a:solidFill>
              <a:latin typeface="Cambria"/>
              <a:ea typeface="Cambria"/>
              <a:cs typeface="Cambria"/>
              <a:sym typeface="Cambria"/>
            </a:endParaRPr>
          </a:p>
          <a:p>
            <a:pPr marL="0" lvl="0" indent="0" algn="l" rtl="0">
              <a:lnSpc>
                <a:spcPct val="100000"/>
              </a:lnSpc>
              <a:spcBef>
                <a:spcPts val="1000"/>
              </a:spcBef>
              <a:spcAft>
                <a:spcPts val="0"/>
              </a:spcAft>
              <a:buNone/>
            </a:pPr>
            <a:r>
              <a:rPr lang="en" sz="1100" b="1">
                <a:solidFill>
                  <a:schemeClr val="dk1"/>
                </a:solidFill>
                <a:latin typeface="Cambria"/>
                <a:ea typeface="Cambria"/>
                <a:cs typeface="Cambria"/>
                <a:sym typeface="Cambria"/>
              </a:rPr>
              <a:t>2. Subpixel Search with 32 Directions</a:t>
            </a:r>
            <a:r>
              <a:rPr lang="en" sz="1100">
                <a:solidFill>
                  <a:schemeClr val="dk1"/>
                </a:solidFill>
                <a:latin typeface="Cambria"/>
                <a:ea typeface="Cambria"/>
                <a:cs typeface="Cambria"/>
                <a:sym typeface="Cambria"/>
              </a:rPr>
              <a:t>:</a:t>
            </a:r>
            <a:endParaRPr sz="11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r>
              <a:rPr lang="en" sz="1100">
                <a:solidFill>
                  <a:schemeClr val="dk1"/>
                </a:solidFill>
                <a:latin typeface="Cambria"/>
                <a:ea typeface="Cambria"/>
                <a:cs typeface="Cambria"/>
                <a:sym typeface="Cambria"/>
              </a:rPr>
              <a:t>The A* algorithm is extended to support subpixel resolution and smooth path transitions by using 32 angular directions:</a:t>
            </a:r>
            <a:endParaRPr sz="1100">
              <a:solidFill>
                <a:schemeClr val="dk1"/>
              </a:solidFill>
              <a:latin typeface="Cambria"/>
              <a:ea typeface="Cambria"/>
              <a:cs typeface="Cambria"/>
              <a:sym typeface="Cambria"/>
            </a:endParaRPr>
          </a:p>
          <a:p>
            <a:pPr marL="457200" lvl="0" indent="-285750" algn="l" rtl="0">
              <a:lnSpc>
                <a:spcPct val="100000"/>
              </a:lnSpc>
              <a:spcBef>
                <a:spcPts val="0"/>
              </a:spcBef>
              <a:spcAft>
                <a:spcPts val="0"/>
              </a:spcAft>
              <a:buClr>
                <a:schemeClr val="dk1"/>
              </a:buClr>
              <a:buSzPts val="1100"/>
              <a:buFont typeface="Arial"/>
              <a:buNone/>
            </a:pPr>
            <a:r>
              <a:rPr lang="en" sz="1100">
                <a:solidFill>
                  <a:srgbClr val="FF0000"/>
                </a:solidFill>
                <a:latin typeface="Cambria"/>
                <a:ea typeface="Cambria"/>
                <a:cs typeface="Cambria"/>
                <a:sym typeface="Cambria"/>
              </a:rPr>
              <a:t>directions = [</a:t>
            </a:r>
            <a:endParaRPr sz="1100">
              <a:solidFill>
                <a:srgbClr val="FF0000"/>
              </a:solidFill>
              <a:latin typeface="Cambria"/>
              <a:ea typeface="Cambria"/>
              <a:cs typeface="Cambria"/>
              <a:sym typeface="Cambria"/>
            </a:endParaRPr>
          </a:p>
          <a:p>
            <a:pPr marL="457200" lvl="0" indent="-285750" algn="l" rtl="0">
              <a:lnSpc>
                <a:spcPct val="100000"/>
              </a:lnSpc>
              <a:spcBef>
                <a:spcPts val="0"/>
              </a:spcBef>
              <a:spcAft>
                <a:spcPts val="0"/>
              </a:spcAft>
              <a:buClr>
                <a:schemeClr val="dk1"/>
              </a:buClr>
              <a:buSzPts val="1100"/>
              <a:buFont typeface="Arial"/>
              <a:buNone/>
            </a:pPr>
            <a:r>
              <a:rPr lang="en" sz="1100">
                <a:solidFill>
                  <a:srgbClr val="FF0000"/>
                </a:solidFill>
                <a:latin typeface="Cambria"/>
                <a:ea typeface="Cambria"/>
                <a:cs typeface="Cambria"/>
                <a:sym typeface="Cambria"/>
              </a:rPr>
              <a:t>    (np.cos(theta), np.sin(theta)) </a:t>
            </a:r>
            <a:endParaRPr sz="1100">
              <a:solidFill>
                <a:srgbClr val="FF0000"/>
              </a:solidFill>
              <a:latin typeface="Cambria"/>
              <a:ea typeface="Cambria"/>
              <a:cs typeface="Cambria"/>
              <a:sym typeface="Cambria"/>
            </a:endParaRPr>
          </a:p>
          <a:p>
            <a:pPr marL="457200" lvl="0" indent="-285750" algn="l" rtl="0">
              <a:lnSpc>
                <a:spcPct val="100000"/>
              </a:lnSpc>
              <a:spcBef>
                <a:spcPts val="0"/>
              </a:spcBef>
              <a:spcAft>
                <a:spcPts val="0"/>
              </a:spcAft>
              <a:buClr>
                <a:schemeClr val="dk1"/>
              </a:buClr>
              <a:buSzPts val="1100"/>
              <a:buFont typeface="Arial"/>
              <a:buNone/>
            </a:pPr>
            <a:r>
              <a:rPr lang="en" sz="1100">
                <a:solidFill>
                  <a:srgbClr val="FF0000"/>
                </a:solidFill>
                <a:latin typeface="Cambria"/>
                <a:ea typeface="Cambria"/>
                <a:cs typeface="Cambria"/>
                <a:sym typeface="Cambria"/>
              </a:rPr>
              <a:t>    for theta in np.linspace(0, 2 * np.pi, 32, endpoint=False)</a:t>
            </a:r>
            <a:endParaRPr sz="1100">
              <a:solidFill>
                <a:srgbClr val="FF0000"/>
              </a:solidFill>
              <a:latin typeface="Cambria"/>
              <a:ea typeface="Cambria"/>
              <a:cs typeface="Cambria"/>
              <a:sym typeface="Cambria"/>
            </a:endParaRPr>
          </a:p>
          <a:p>
            <a:pPr marL="457200" lvl="0" indent="-285750" algn="l" rtl="0">
              <a:lnSpc>
                <a:spcPct val="100000"/>
              </a:lnSpc>
              <a:spcBef>
                <a:spcPts val="0"/>
              </a:spcBef>
              <a:spcAft>
                <a:spcPts val="0"/>
              </a:spcAft>
              <a:buNone/>
            </a:pPr>
            <a:r>
              <a:rPr lang="en" sz="1100">
                <a:solidFill>
                  <a:srgbClr val="FF0000"/>
                </a:solidFill>
                <a:latin typeface="Cambria"/>
                <a:ea typeface="Cambria"/>
                <a:cs typeface="Cambria"/>
                <a:sym typeface="Cambria"/>
              </a:rPr>
              <a:t>]</a:t>
            </a:r>
            <a:endParaRPr sz="1100">
              <a:solidFill>
                <a:srgbClr val="FF0000"/>
              </a:solidFill>
              <a:latin typeface="Cambria"/>
              <a:ea typeface="Cambria"/>
              <a:cs typeface="Cambria"/>
              <a:sym typeface="Cambria"/>
            </a:endParaRPr>
          </a:p>
          <a:p>
            <a:pPr marL="0" lvl="0" indent="0" algn="l" rtl="0">
              <a:lnSpc>
                <a:spcPct val="100000"/>
              </a:lnSpc>
              <a:spcBef>
                <a:spcPts val="1000"/>
              </a:spcBef>
              <a:spcAft>
                <a:spcPts val="0"/>
              </a:spcAft>
              <a:buNone/>
            </a:pPr>
            <a:r>
              <a:rPr lang="en" sz="1300" b="1">
                <a:solidFill>
                  <a:schemeClr val="dk1"/>
                </a:solidFill>
                <a:latin typeface="Cambria"/>
                <a:ea typeface="Cambria"/>
                <a:cs typeface="Cambria"/>
                <a:sym typeface="Cambria"/>
              </a:rPr>
              <a:t>A* Core Loop</a:t>
            </a:r>
            <a:endParaRPr sz="1300" b="1">
              <a:solidFill>
                <a:schemeClr val="dk1"/>
              </a:solidFill>
              <a:latin typeface="Cambria"/>
              <a:ea typeface="Cambria"/>
              <a:cs typeface="Cambria"/>
              <a:sym typeface="Cambria"/>
            </a:endParaRPr>
          </a:p>
          <a:p>
            <a:pPr marL="285750" lvl="0" indent="-114300" algn="l" rtl="0">
              <a:spcBef>
                <a:spcPts val="0"/>
              </a:spcBef>
              <a:spcAft>
                <a:spcPts val="0"/>
              </a:spcAft>
              <a:buNone/>
            </a:pPr>
            <a:r>
              <a:rPr lang="en" sz="1100">
                <a:solidFill>
                  <a:srgbClr val="FF0000"/>
                </a:solidFill>
                <a:latin typeface="Cambria"/>
                <a:ea typeface="Cambria"/>
                <a:cs typeface="Cambria"/>
                <a:sym typeface="Cambria"/>
              </a:rPr>
              <a:t>for dx, dy in directions:</a:t>
            </a:r>
            <a:endParaRPr sz="1100">
              <a:solidFill>
                <a:srgbClr val="FF0000"/>
              </a:solidFill>
              <a:latin typeface="Cambria"/>
              <a:ea typeface="Cambria"/>
              <a:cs typeface="Cambria"/>
              <a:sym typeface="Cambria"/>
            </a:endParaRPr>
          </a:p>
          <a:p>
            <a:pPr marL="285750" lvl="0" indent="-114300" algn="l" rtl="0">
              <a:spcBef>
                <a:spcPts val="0"/>
              </a:spcBef>
              <a:spcAft>
                <a:spcPts val="0"/>
              </a:spcAft>
              <a:buNone/>
            </a:pPr>
            <a:r>
              <a:rPr lang="en" sz="1100">
                <a:solidFill>
                  <a:srgbClr val="FF0000"/>
                </a:solidFill>
                <a:latin typeface="Cambria"/>
                <a:ea typeface="Cambria"/>
                <a:cs typeface="Cambria"/>
                <a:sym typeface="Cambria"/>
              </a:rPr>
              <a:t>    neighbor = (current[0] + dx / substeps, current[1] + dy / substeps)</a:t>
            </a:r>
            <a:endParaRPr sz="1100">
              <a:solidFill>
                <a:srgbClr val="FF0000"/>
              </a:solidFill>
              <a:latin typeface="Cambria"/>
              <a:ea typeface="Cambria"/>
              <a:cs typeface="Cambria"/>
              <a:sym typeface="Cambria"/>
            </a:endParaRPr>
          </a:p>
          <a:p>
            <a:pPr marL="285750" lvl="0" indent="-114300" algn="l" rtl="0">
              <a:spcBef>
                <a:spcPts val="0"/>
              </a:spcBef>
              <a:spcAft>
                <a:spcPts val="0"/>
              </a:spcAft>
              <a:buNone/>
            </a:pPr>
            <a:r>
              <a:rPr lang="en" sz="1100">
                <a:solidFill>
                  <a:srgbClr val="FF0000"/>
                </a:solidFill>
                <a:latin typeface="Cambria"/>
                <a:ea typeface="Cambria"/>
                <a:cs typeface="Cambria"/>
                <a:sym typeface="Cambria"/>
              </a:rPr>
              <a:t>    r, c = int(neighbor[0]), int(neighbor[1])</a:t>
            </a:r>
            <a:endParaRPr sz="1100">
              <a:solidFill>
                <a:srgbClr val="FF0000"/>
              </a:solidFill>
              <a:latin typeface="Cambria"/>
              <a:ea typeface="Cambria"/>
              <a:cs typeface="Cambria"/>
              <a:sym typeface="Cambria"/>
            </a:endParaRPr>
          </a:p>
          <a:p>
            <a:pPr marL="285750" lvl="0" indent="-114300" algn="l" rtl="0">
              <a:spcBef>
                <a:spcPts val="0"/>
              </a:spcBef>
              <a:spcAft>
                <a:spcPts val="0"/>
              </a:spcAft>
              <a:buNone/>
            </a:pPr>
            <a:r>
              <a:rPr lang="en" sz="1100">
                <a:solidFill>
                  <a:srgbClr val="FF0000"/>
                </a:solidFill>
                <a:latin typeface="Cambria"/>
                <a:ea typeface="Cambria"/>
                <a:cs typeface="Cambria"/>
                <a:sym typeface="Cambria"/>
              </a:rPr>
              <a:t>    if 0 &lt;= r &lt; rows and 0 &lt;= c &lt; cols and self.valid_mask[r, c]:</a:t>
            </a:r>
            <a:endParaRPr sz="1100">
              <a:solidFill>
                <a:srgbClr val="FF0000"/>
              </a:solidFill>
              <a:latin typeface="Cambria"/>
              <a:ea typeface="Cambria"/>
              <a:cs typeface="Cambria"/>
              <a:sym typeface="Cambria"/>
            </a:endParaRPr>
          </a:p>
          <a:p>
            <a:pPr marL="285750" lvl="0" indent="-114300" algn="l" rtl="0">
              <a:spcBef>
                <a:spcPts val="0"/>
              </a:spcBef>
              <a:spcAft>
                <a:spcPts val="0"/>
              </a:spcAft>
              <a:buNone/>
            </a:pPr>
            <a:r>
              <a:rPr lang="en" sz="1100">
                <a:solidFill>
                  <a:srgbClr val="FF0000"/>
                </a:solidFill>
                <a:latin typeface="Cambria"/>
                <a:ea typeface="Cambria"/>
                <a:cs typeface="Cambria"/>
                <a:sym typeface="Cambria"/>
              </a:rPr>
              <a:t>        tentative_g = g_score[key] + np.hypot(dx, dy) / substeps</a:t>
            </a:r>
            <a:endParaRPr sz="1100">
              <a:solidFill>
                <a:srgbClr val="FF0000"/>
              </a:solidFill>
              <a:latin typeface="Cambria"/>
              <a:ea typeface="Cambria"/>
              <a:cs typeface="Cambria"/>
              <a:sym typeface="Cambria"/>
            </a:endParaRPr>
          </a:p>
          <a:p>
            <a:pPr marL="285750" lvl="0" indent="-114300" algn="l" rtl="0">
              <a:spcBef>
                <a:spcPts val="0"/>
              </a:spcBef>
              <a:spcAft>
                <a:spcPts val="0"/>
              </a:spcAft>
              <a:buNone/>
            </a:pPr>
            <a:r>
              <a:rPr lang="en" sz="1100">
                <a:solidFill>
                  <a:srgbClr val="FF0000"/>
                </a:solidFill>
                <a:latin typeface="Cambria"/>
                <a:ea typeface="Cambria"/>
                <a:cs typeface="Cambria"/>
                <a:sym typeface="Cambria"/>
              </a:rPr>
              <a:t>        f_score = tentative_g + heuristic(neighbor, goal)</a:t>
            </a:r>
            <a:endParaRPr sz="1100">
              <a:solidFill>
                <a:srgbClr val="FF0000"/>
              </a:solidFill>
              <a:latin typeface="Cambria"/>
              <a:ea typeface="Cambria"/>
              <a:cs typeface="Cambria"/>
              <a:sym typeface="Cambria"/>
            </a:endParaRPr>
          </a:p>
          <a:p>
            <a:pPr marL="285750" lvl="0" indent="-114300" algn="l" rtl="0">
              <a:spcBef>
                <a:spcPts val="0"/>
              </a:spcBef>
              <a:spcAft>
                <a:spcPts val="0"/>
              </a:spcAft>
              <a:buNone/>
            </a:pPr>
            <a:r>
              <a:rPr lang="en" sz="1100">
                <a:solidFill>
                  <a:srgbClr val="FF0000"/>
                </a:solidFill>
                <a:latin typeface="Cambria"/>
                <a:ea typeface="Cambria"/>
                <a:cs typeface="Cambria"/>
                <a:sym typeface="Cambria"/>
              </a:rPr>
              <a:t>        heapq.heappush(open_set, (f_score, neighbor))</a:t>
            </a:r>
            <a:endParaRPr sz="1100">
              <a:solidFill>
                <a:srgbClr val="FF0000"/>
              </a:solidFill>
              <a:latin typeface="Cambria"/>
              <a:ea typeface="Cambria"/>
              <a:cs typeface="Cambria"/>
              <a:sym typeface="Cambria"/>
            </a:endParaRPr>
          </a:p>
          <a:p>
            <a:pPr marL="0" lvl="0" indent="0" algn="l" rtl="0">
              <a:lnSpc>
                <a:spcPct val="100000"/>
              </a:lnSpc>
              <a:spcBef>
                <a:spcPts val="0"/>
              </a:spcBef>
              <a:spcAft>
                <a:spcPts val="0"/>
              </a:spcAft>
              <a:buNone/>
            </a:pPr>
            <a:endParaRPr sz="1000">
              <a:solidFill>
                <a:schemeClr val="dk1"/>
              </a:solidFill>
              <a:latin typeface="Cambria"/>
              <a:ea typeface="Cambria"/>
              <a:cs typeface="Cambria"/>
              <a:sym typeface="Cambria"/>
            </a:endParaRPr>
          </a:p>
        </p:txBody>
      </p:sp>
      <p:sp>
        <p:nvSpPr>
          <p:cNvPr id="330" name="Google Shape;330;p33"/>
          <p:cNvSpPr txBox="1"/>
          <p:nvPr/>
        </p:nvSpPr>
        <p:spPr>
          <a:xfrm>
            <a:off x="4601600" y="3227975"/>
            <a:ext cx="46872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dk1"/>
                </a:solidFill>
                <a:latin typeface="Cambria"/>
                <a:ea typeface="Cambria"/>
                <a:cs typeface="Cambria"/>
                <a:sym typeface="Cambria"/>
              </a:rPr>
              <a:t>For each direction, take a small step (dx/substeps, dy/substeps).</a:t>
            </a:r>
            <a:endParaRPr sz="1100">
              <a:solidFill>
                <a:schemeClr val="dk1"/>
              </a:solidFill>
              <a:latin typeface="Cambria"/>
              <a:ea typeface="Cambria"/>
              <a:cs typeface="Cambria"/>
              <a:sym typeface="Cambria"/>
            </a:endParaRPr>
          </a:p>
          <a:p>
            <a:pPr marL="0" lvl="0" indent="0" algn="l" rtl="0">
              <a:spcBef>
                <a:spcPts val="0"/>
              </a:spcBef>
              <a:spcAft>
                <a:spcPts val="0"/>
              </a:spcAft>
              <a:buNone/>
            </a:pPr>
            <a:r>
              <a:rPr lang="en" sz="1100">
                <a:solidFill>
                  <a:schemeClr val="dk1"/>
                </a:solidFill>
                <a:latin typeface="Cambria"/>
                <a:ea typeface="Cambria"/>
                <a:cs typeface="Cambria"/>
                <a:sym typeface="Cambria"/>
              </a:rPr>
              <a:t>If this step doesn't get us closer to the goal, skip it (gradient descent behavior) .</a:t>
            </a:r>
            <a:endParaRPr sz="1100">
              <a:solidFill>
                <a:schemeClr val="dk1"/>
              </a:solidFill>
              <a:latin typeface="Cambria"/>
              <a:ea typeface="Cambria"/>
              <a:cs typeface="Cambria"/>
              <a:sym typeface="Cambria"/>
            </a:endParaRPr>
          </a:p>
          <a:p>
            <a:pPr marL="0" lvl="0" indent="0" algn="l" rtl="0">
              <a:spcBef>
                <a:spcPts val="0"/>
              </a:spcBef>
              <a:spcAft>
                <a:spcPts val="0"/>
              </a:spcAft>
              <a:buNone/>
            </a:pPr>
            <a:r>
              <a:rPr lang="en" sz="1100">
                <a:solidFill>
                  <a:schemeClr val="dk1"/>
                </a:solidFill>
                <a:latin typeface="Cambria"/>
                <a:ea typeface="Cambria"/>
                <a:cs typeface="Cambria"/>
                <a:sym typeface="Cambria"/>
              </a:rPr>
              <a:t>Converts floating-point </a:t>
            </a:r>
            <a:r>
              <a:rPr lang="en" sz="1100">
                <a:solidFill>
                  <a:srgbClr val="188038"/>
                </a:solidFill>
                <a:latin typeface="Cambria"/>
                <a:ea typeface="Cambria"/>
                <a:cs typeface="Cambria"/>
                <a:sym typeface="Cambria"/>
              </a:rPr>
              <a:t>neighbor</a:t>
            </a:r>
            <a:r>
              <a:rPr lang="en" sz="1100">
                <a:solidFill>
                  <a:schemeClr val="dk1"/>
                </a:solidFill>
                <a:latin typeface="Cambria"/>
                <a:ea typeface="Cambria"/>
                <a:cs typeface="Cambria"/>
                <a:sym typeface="Cambria"/>
              </a:rPr>
              <a:t> to pixel indices.</a:t>
            </a:r>
            <a:br>
              <a:rPr lang="en" sz="1100">
                <a:solidFill>
                  <a:schemeClr val="dk1"/>
                </a:solidFill>
                <a:latin typeface="Cambria"/>
                <a:ea typeface="Cambria"/>
                <a:cs typeface="Cambria"/>
                <a:sym typeface="Cambria"/>
              </a:rPr>
            </a:br>
            <a:r>
              <a:rPr lang="en" sz="1100">
                <a:solidFill>
                  <a:schemeClr val="dk1"/>
                </a:solidFill>
                <a:latin typeface="Cambria"/>
                <a:ea typeface="Cambria"/>
                <a:cs typeface="Cambria"/>
                <a:sym typeface="Cambria"/>
              </a:rPr>
              <a:t>Only accept points within map bounds and marked as valid in </a:t>
            </a:r>
            <a:r>
              <a:rPr lang="en" sz="1100">
                <a:solidFill>
                  <a:srgbClr val="188038"/>
                </a:solidFill>
                <a:latin typeface="Cambria"/>
                <a:ea typeface="Cambria"/>
                <a:cs typeface="Cambria"/>
                <a:sym typeface="Cambria"/>
              </a:rPr>
              <a:t>self.valid_mask</a:t>
            </a:r>
            <a:endParaRPr sz="1100">
              <a:solidFill>
                <a:srgbClr val="188038"/>
              </a:solidFill>
              <a:latin typeface="Cambria"/>
              <a:ea typeface="Cambria"/>
              <a:cs typeface="Cambria"/>
              <a:sym typeface="Cambria"/>
            </a:endParaRPr>
          </a:p>
          <a:p>
            <a:pPr marL="0" lvl="0" indent="0" algn="l" rtl="0">
              <a:spcBef>
                <a:spcPts val="0"/>
              </a:spcBef>
              <a:spcAft>
                <a:spcPts val="0"/>
              </a:spcAft>
              <a:buNone/>
            </a:pPr>
            <a:r>
              <a:rPr lang="en" sz="1100" b="1">
                <a:solidFill>
                  <a:schemeClr val="dk1"/>
                </a:solidFill>
                <a:latin typeface="Cambria"/>
                <a:ea typeface="Cambria"/>
                <a:cs typeface="Cambria"/>
                <a:sym typeface="Cambria"/>
              </a:rPr>
              <a:t>g-score</a:t>
            </a:r>
            <a:r>
              <a:rPr lang="en" sz="1100">
                <a:solidFill>
                  <a:schemeClr val="dk1"/>
                </a:solidFill>
                <a:latin typeface="Cambria"/>
                <a:ea typeface="Cambria"/>
                <a:cs typeface="Cambria"/>
                <a:sym typeface="Cambria"/>
              </a:rPr>
              <a:t>: Cumulative travel cost (Euclidean distance between steps)</a:t>
            </a:r>
            <a:endParaRPr sz="1100">
              <a:solidFill>
                <a:schemeClr val="dk1"/>
              </a:solidFill>
              <a:latin typeface="Cambria"/>
              <a:ea typeface="Cambria"/>
              <a:cs typeface="Cambria"/>
              <a:sym typeface="Cambria"/>
            </a:endParaRPr>
          </a:p>
          <a:p>
            <a:pPr marL="0" lvl="0" indent="0" algn="l" rtl="0">
              <a:spcBef>
                <a:spcPts val="0"/>
              </a:spcBef>
              <a:spcAft>
                <a:spcPts val="0"/>
              </a:spcAft>
              <a:buNone/>
            </a:pPr>
            <a:r>
              <a:rPr lang="en" sz="1100" b="1">
                <a:solidFill>
                  <a:schemeClr val="dk1"/>
                </a:solidFill>
                <a:latin typeface="Cambria"/>
                <a:ea typeface="Cambria"/>
                <a:cs typeface="Cambria"/>
                <a:sym typeface="Cambria"/>
              </a:rPr>
              <a:t>Heuristic</a:t>
            </a:r>
            <a:r>
              <a:rPr lang="en" sz="1100">
                <a:solidFill>
                  <a:schemeClr val="dk1"/>
                </a:solidFill>
                <a:latin typeface="Cambria"/>
                <a:ea typeface="Cambria"/>
                <a:cs typeface="Cambria"/>
                <a:sym typeface="Cambria"/>
              </a:rPr>
              <a:t>: Euclidean distance between two floating-points</a:t>
            </a:r>
            <a:endParaRPr sz="1100">
              <a:solidFill>
                <a:schemeClr val="dk1"/>
              </a:solidFill>
              <a:latin typeface="Cambria"/>
              <a:ea typeface="Cambria"/>
              <a:cs typeface="Cambria"/>
              <a:sym typeface="Cambria"/>
            </a:endParaRPr>
          </a:p>
        </p:txBody>
      </p:sp>
      <p:pic>
        <p:nvPicPr>
          <p:cNvPr id="331" name="Google Shape;331;p33"/>
          <p:cNvPicPr preferRelativeResize="0"/>
          <p:nvPr/>
        </p:nvPicPr>
        <p:blipFill>
          <a:blip r:embed="rId3">
            <a:alphaModFix/>
          </a:blip>
          <a:stretch>
            <a:fillRect/>
          </a:stretch>
        </p:blipFill>
        <p:spPr>
          <a:xfrm>
            <a:off x="5585475" y="1071025"/>
            <a:ext cx="2004575" cy="2004575"/>
          </a:xfrm>
          <a:prstGeom prst="rect">
            <a:avLst/>
          </a:prstGeom>
          <a:noFill/>
          <a:ln>
            <a:noFill/>
          </a:ln>
        </p:spPr>
      </p:pic>
      <p:sp>
        <p:nvSpPr>
          <p:cNvPr id="332" name="Google Shape;332;p33"/>
          <p:cNvSpPr/>
          <p:nvPr/>
        </p:nvSpPr>
        <p:spPr>
          <a:xfrm>
            <a:off x="6354063" y="1667133"/>
            <a:ext cx="467400" cy="495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p>
        </p:txBody>
      </p:sp>
      <p:sp>
        <p:nvSpPr>
          <p:cNvPr id="333" name="Google Shape;333;p33"/>
          <p:cNvSpPr/>
          <p:nvPr/>
        </p:nvSpPr>
        <p:spPr>
          <a:xfrm>
            <a:off x="6821450" y="1667133"/>
            <a:ext cx="467400" cy="495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p>
        </p:txBody>
      </p:sp>
      <p:sp>
        <p:nvSpPr>
          <p:cNvPr id="334" name="Google Shape;334;p33"/>
          <p:cNvSpPr/>
          <p:nvPr/>
        </p:nvSpPr>
        <p:spPr>
          <a:xfrm>
            <a:off x="5886675" y="1667133"/>
            <a:ext cx="467400" cy="495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p>
        </p:txBody>
      </p:sp>
      <p:sp>
        <p:nvSpPr>
          <p:cNvPr id="335" name="Google Shape;335;p33"/>
          <p:cNvSpPr/>
          <p:nvPr/>
        </p:nvSpPr>
        <p:spPr>
          <a:xfrm>
            <a:off x="6354075" y="2162017"/>
            <a:ext cx="467400" cy="495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p>
        </p:txBody>
      </p:sp>
      <p:sp>
        <p:nvSpPr>
          <p:cNvPr id="336" name="Google Shape;336;p33"/>
          <p:cNvSpPr/>
          <p:nvPr/>
        </p:nvSpPr>
        <p:spPr>
          <a:xfrm>
            <a:off x="6821462" y="2162017"/>
            <a:ext cx="467400" cy="495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p>
        </p:txBody>
      </p:sp>
      <p:sp>
        <p:nvSpPr>
          <p:cNvPr id="337" name="Google Shape;337;p33"/>
          <p:cNvSpPr/>
          <p:nvPr/>
        </p:nvSpPr>
        <p:spPr>
          <a:xfrm>
            <a:off x="5886687" y="2162017"/>
            <a:ext cx="467400" cy="495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p>
        </p:txBody>
      </p:sp>
      <p:sp>
        <p:nvSpPr>
          <p:cNvPr id="338" name="Google Shape;338;p33"/>
          <p:cNvSpPr/>
          <p:nvPr/>
        </p:nvSpPr>
        <p:spPr>
          <a:xfrm>
            <a:off x="6354063" y="1172250"/>
            <a:ext cx="467400" cy="495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p>
        </p:txBody>
      </p:sp>
      <p:sp>
        <p:nvSpPr>
          <p:cNvPr id="339" name="Google Shape;339;p33"/>
          <p:cNvSpPr/>
          <p:nvPr/>
        </p:nvSpPr>
        <p:spPr>
          <a:xfrm>
            <a:off x="6821450" y="1172250"/>
            <a:ext cx="467400" cy="495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p>
        </p:txBody>
      </p:sp>
      <p:sp>
        <p:nvSpPr>
          <p:cNvPr id="340" name="Google Shape;340;p33"/>
          <p:cNvSpPr/>
          <p:nvPr/>
        </p:nvSpPr>
        <p:spPr>
          <a:xfrm>
            <a:off x="5886675" y="1172250"/>
            <a:ext cx="467400" cy="4950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4"/>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A* PROBLEM RECTIFICATION</a:t>
            </a:r>
            <a:endParaRPr sz="3000">
              <a:solidFill>
                <a:srgbClr val="000099"/>
              </a:solidFill>
            </a:endParaRPr>
          </a:p>
        </p:txBody>
      </p:sp>
      <p:cxnSp>
        <p:nvCxnSpPr>
          <p:cNvPr id="346" name="Google Shape;346;p34"/>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347" name="Google Shape;347;p3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348" name="Google Shape;348;p3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349" name="Google Shape;349;p3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21</a:t>
            </a:fld>
            <a:endParaRPr/>
          </a:p>
        </p:txBody>
      </p:sp>
      <p:sp>
        <p:nvSpPr>
          <p:cNvPr id="350" name="Google Shape;350;p34"/>
          <p:cNvSpPr txBox="1"/>
          <p:nvPr/>
        </p:nvSpPr>
        <p:spPr>
          <a:xfrm>
            <a:off x="804000" y="507450"/>
            <a:ext cx="7536000" cy="4002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b="1">
                <a:solidFill>
                  <a:schemeClr val="dk1"/>
                </a:solidFill>
                <a:latin typeface="Cambria"/>
                <a:ea typeface="Cambria"/>
                <a:cs typeface="Cambria"/>
                <a:sym typeface="Cambria"/>
              </a:rPr>
              <a:t>DEM-Based Path Planning GUI Using Elevation and Slope-Constrained Subpixel A* Search</a:t>
            </a:r>
            <a:endParaRPr b="1">
              <a:solidFill>
                <a:schemeClr val="dk1"/>
              </a:solidFill>
              <a:latin typeface="Cambria"/>
              <a:ea typeface="Cambria"/>
              <a:cs typeface="Cambria"/>
              <a:sym typeface="Cambria"/>
            </a:endParaRPr>
          </a:p>
        </p:txBody>
      </p:sp>
      <p:sp>
        <p:nvSpPr>
          <p:cNvPr id="351" name="Google Shape;351;p34"/>
          <p:cNvSpPr txBox="1"/>
          <p:nvPr/>
        </p:nvSpPr>
        <p:spPr>
          <a:xfrm>
            <a:off x="78300" y="850000"/>
            <a:ext cx="21126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mbria"/>
                <a:ea typeface="Cambria"/>
                <a:cs typeface="Cambria"/>
                <a:sym typeface="Cambria"/>
              </a:rPr>
              <a:t>Test 1 Output</a:t>
            </a:r>
            <a:endParaRPr sz="1200" b="1">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sz="1100" b="1">
                <a:solidFill>
                  <a:schemeClr val="dk1"/>
                </a:solidFill>
                <a:latin typeface="Cambria"/>
                <a:ea typeface="Cambria"/>
                <a:cs typeface="Cambria"/>
                <a:sym typeface="Cambria"/>
              </a:rPr>
              <a:t>Start set at: (287, 14)</a:t>
            </a:r>
            <a:endParaRPr sz="1100" b="1">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sz="1100" b="1">
                <a:solidFill>
                  <a:schemeClr val="dk1"/>
                </a:solidFill>
                <a:latin typeface="Cambria"/>
                <a:ea typeface="Cambria"/>
                <a:cs typeface="Cambria"/>
                <a:sym typeface="Cambria"/>
              </a:rPr>
              <a:t>Goal set at: (312, 92)</a:t>
            </a:r>
            <a:endParaRPr sz="1100" b="1">
              <a:solidFill>
                <a:schemeClr val="dk1"/>
              </a:solidFill>
              <a:latin typeface="Cambria"/>
              <a:ea typeface="Cambria"/>
              <a:cs typeface="Cambria"/>
              <a:sym typeface="Cambria"/>
            </a:endParaRPr>
          </a:p>
          <a:p>
            <a:pPr marL="0" lvl="0" indent="0" algn="l" rtl="0">
              <a:spcBef>
                <a:spcPts val="0"/>
              </a:spcBef>
              <a:spcAft>
                <a:spcPts val="0"/>
              </a:spcAft>
              <a:buNone/>
            </a:pPr>
            <a:endParaRPr sz="1200" b="1">
              <a:solidFill>
                <a:schemeClr val="dk1"/>
              </a:solidFill>
              <a:latin typeface="Cambria"/>
              <a:ea typeface="Cambria"/>
              <a:cs typeface="Cambria"/>
              <a:sym typeface="Cambria"/>
            </a:endParaRPr>
          </a:p>
        </p:txBody>
      </p:sp>
      <p:pic>
        <p:nvPicPr>
          <p:cNvPr id="352" name="Google Shape;352;p34"/>
          <p:cNvPicPr preferRelativeResize="0"/>
          <p:nvPr/>
        </p:nvPicPr>
        <p:blipFill rotWithShape="1">
          <a:blip r:embed="rId3">
            <a:alphaModFix/>
          </a:blip>
          <a:srcRect t="4571"/>
          <a:stretch/>
        </p:blipFill>
        <p:spPr>
          <a:xfrm>
            <a:off x="78300" y="1651725"/>
            <a:ext cx="2765862" cy="1767800"/>
          </a:xfrm>
          <a:prstGeom prst="rect">
            <a:avLst/>
          </a:prstGeom>
          <a:noFill/>
          <a:ln>
            <a:noFill/>
          </a:ln>
        </p:spPr>
      </p:pic>
      <p:pic>
        <p:nvPicPr>
          <p:cNvPr id="353" name="Google Shape;353;p34"/>
          <p:cNvPicPr preferRelativeResize="0"/>
          <p:nvPr/>
        </p:nvPicPr>
        <p:blipFill rotWithShape="1">
          <a:blip r:embed="rId4">
            <a:alphaModFix/>
          </a:blip>
          <a:srcRect t="5879" r="8558" b="1088"/>
          <a:stretch/>
        </p:blipFill>
        <p:spPr>
          <a:xfrm>
            <a:off x="297050" y="3419525"/>
            <a:ext cx="2206525" cy="1405025"/>
          </a:xfrm>
          <a:prstGeom prst="rect">
            <a:avLst/>
          </a:prstGeom>
          <a:noFill/>
          <a:ln>
            <a:noFill/>
          </a:ln>
        </p:spPr>
      </p:pic>
      <p:pic>
        <p:nvPicPr>
          <p:cNvPr id="354" name="Google Shape;354;p34"/>
          <p:cNvPicPr preferRelativeResize="0"/>
          <p:nvPr/>
        </p:nvPicPr>
        <p:blipFill>
          <a:blip r:embed="rId5">
            <a:alphaModFix/>
          </a:blip>
          <a:stretch>
            <a:fillRect/>
          </a:stretch>
        </p:blipFill>
        <p:spPr>
          <a:xfrm>
            <a:off x="2693263" y="1215930"/>
            <a:ext cx="3300274" cy="2152451"/>
          </a:xfrm>
          <a:prstGeom prst="rect">
            <a:avLst/>
          </a:prstGeom>
          <a:noFill/>
          <a:ln>
            <a:noFill/>
          </a:ln>
        </p:spPr>
      </p:pic>
      <p:sp>
        <p:nvSpPr>
          <p:cNvPr id="355" name="Google Shape;355;p34"/>
          <p:cNvSpPr txBox="1"/>
          <p:nvPr/>
        </p:nvSpPr>
        <p:spPr>
          <a:xfrm>
            <a:off x="980225" y="1364300"/>
            <a:ext cx="147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solidFill>
                  <a:schemeClr val="dk1"/>
                </a:solidFill>
                <a:latin typeface="Cambria"/>
                <a:ea typeface="Cambria"/>
                <a:cs typeface="Cambria"/>
                <a:sym typeface="Cambria"/>
              </a:rPr>
              <a:t>Simple A Star</a:t>
            </a:r>
            <a:endParaRPr sz="1000" b="1" u="sng">
              <a:solidFill>
                <a:schemeClr val="dk1"/>
              </a:solidFill>
              <a:latin typeface="Cambria"/>
              <a:ea typeface="Cambria"/>
              <a:cs typeface="Cambria"/>
              <a:sym typeface="Cambria"/>
            </a:endParaRPr>
          </a:p>
        </p:txBody>
      </p:sp>
      <p:sp>
        <p:nvSpPr>
          <p:cNvPr id="356" name="Google Shape;356;p34"/>
          <p:cNvSpPr txBox="1"/>
          <p:nvPr/>
        </p:nvSpPr>
        <p:spPr>
          <a:xfrm>
            <a:off x="3471075" y="918700"/>
            <a:ext cx="189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solidFill>
                  <a:schemeClr val="dk1"/>
                </a:solidFill>
                <a:latin typeface="Cambria"/>
                <a:ea typeface="Cambria"/>
                <a:cs typeface="Cambria"/>
                <a:sym typeface="Cambria"/>
              </a:rPr>
              <a:t>A Star with Pixel Resampling</a:t>
            </a:r>
            <a:endParaRPr sz="1000" b="1" u="sng">
              <a:solidFill>
                <a:schemeClr val="dk1"/>
              </a:solidFill>
              <a:latin typeface="Cambria"/>
              <a:ea typeface="Cambria"/>
              <a:cs typeface="Cambria"/>
              <a:sym typeface="Cambria"/>
            </a:endParaRPr>
          </a:p>
        </p:txBody>
      </p:sp>
      <p:pic>
        <p:nvPicPr>
          <p:cNvPr id="357" name="Google Shape;357;p34"/>
          <p:cNvPicPr preferRelativeResize="0"/>
          <p:nvPr/>
        </p:nvPicPr>
        <p:blipFill>
          <a:blip r:embed="rId6">
            <a:alphaModFix/>
          </a:blip>
          <a:stretch>
            <a:fillRect/>
          </a:stretch>
        </p:blipFill>
        <p:spPr>
          <a:xfrm>
            <a:off x="3471075" y="3310025"/>
            <a:ext cx="2019366" cy="1514525"/>
          </a:xfrm>
          <a:prstGeom prst="rect">
            <a:avLst/>
          </a:prstGeom>
          <a:noFill/>
          <a:ln>
            <a:noFill/>
          </a:ln>
        </p:spPr>
      </p:pic>
      <p:sp>
        <p:nvSpPr>
          <p:cNvPr id="358" name="Google Shape;358;p34"/>
          <p:cNvSpPr txBox="1"/>
          <p:nvPr/>
        </p:nvSpPr>
        <p:spPr>
          <a:xfrm>
            <a:off x="6197375" y="918700"/>
            <a:ext cx="2813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solidFill>
                  <a:schemeClr val="dk1"/>
                </a:solidFill>
                <a:latin typeface="Cambria"/>
                <a:ea typeface="Cambria"/>
                <a:cs typeface="Cambria"/>
                <a:sym typeface="Cambria"/>
              </a:rPr>
              <a:t>A Star with Pixel Resampling with Constraints</a:t>
            </a:r>
            <a:endParaRPr sz="1000" b="1" u="sng">
              <a:solidFill>
                <a:schemeClr val="dk1"/>
              </a:solidFill>
              <a:latin typeface="Cambria"/>
              <a:ea typeface="Cambria"/>
              <a:cs typeface="Cambria"/>
              <a:sym typeface="Cambria"/>
            </a:endParaRPr>
          </a:p>
        </p:txBody>
      </p:sp>
      <p:pic>
        <p:nvPicPr>
          <p:cNvPr id="359" name="Google Shape;359;p34"/>
          <p:cNvPicPr preferRelativeResize="0"/>
          <p:nvPr/>
        </p:nvPicPr>
        <p:blipFill>
          <a:blip r:embed="rId7">
            <a:alphaModFix/>
          </a:blip>
          <a:stretch>
            <a:fillRect/>
          </a:stretch>
        </p:blipFill>
        <p:spPr>
          <a:xfrm>
            <a:off x="5977875" y="1257400"/>
            <a:ext cx="3017550" cy="1741818"/>
          </a:xfrm>
          <a:prstGeom prst="rect">
            <a:avLst/>
          </a:prstGeom>
          <a:noFill/>
          <a:ln>
            <a:noFill/>
          </a:ln>
        </p:spPr>
      </p:pic>
      <p:pic>
        <p:nvPicPr>
          <p:cNvPr id="360" name="Google Shape;360;p34"/>
          <p:cNvPicPr preferRelativeResize="0"/>
          <p:nvPr/>
        </p:nvPicPr>
        <p:blipFill>
          <a:blip r:embed="rId8">
            <a:alphaModFix/>
          </a:blip>
          <a:stretch>
            <a:fillRect/>
          </a:stretch>
        </p:blipFill>
        <p:spPr>
          <a:xfrm>
            <a:off x="6034898" y="3092875"/>
            <a:ext cx="1347821" cy="918600"/>
          </a:xfrm>
          <a:prstGeom prst="rect">
            <a:avLst/>
          </a:prstGeom>
          <a:noFill/>
          <a:ln>
            <a:noFill/>
          </a:ln>
        </p:spPr>
      </p:pic>
      <p:pic>
        <p:nvPicPr>
          <p:cNvPr id="361" name="Google Shape;361;p34"/>
          <p:cNvPicPr preferRelativeResize="0"/>
          <p:nvPr/>
        </p:nvPicPr>
        <p:blipFill>
          <a:blip r:embed="rId9">
            <a:alphaModFix/>
          </a:blip>
          <a:stretch>
            <a:fillRect/>
          </a:stretch>
        </p:blipFill>
        <p:spPr>
          <a:xfrm>
            <a:off x="7474000" y="3114825"/>
            <a:ext cx="1476600" cy="874704"/>
          </a:xfrm>
          <a:prstGeom prst="rect">
            <a:avLst/>
          </a:prstGeom>
          <a:noFill/>
          <a:ln>
            <a:noFill/>
          </a:ln>
        </p:spPr>
      </p:pic>
      <p:pic>
        <p:nvPicPr>
          <p:cNvPr id="362" name="Google Shape;362;p34"/>
          <p:cNvPicPr preferRelativeResize="0"/>
          <p:nvPr/>
        </p:nvPicPr>
        <p:blipFill rotWithShape="1">
          <a:blip r:embed="rId10">
            <a:alphaModFix/>
          </a:blip>
          <a:srcRect t="6924" r="8366"/>
          <a:stretch/>
        </p:blipFill>
        <p:spPr>
          <a:xfrm>
            <a:off x="6716631" y="4078500"/>
            <a:ext cx="1305394" cy="99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A* PROBLEM RECTIFICATION</a:t>
            </a:r>
            <a:endParaRPr sz="3000">
              <a:solidFill>
                <a:srgbClr val="000099"/>
              </a:solidFill>
            </a:endParaRPr>
          </a:p>
        </p:txBody>
      </p:sp>
      <p:cxnSp>
        <p:nvCxnSpPr>
          <p:cNvPr id="368" name="Google Shape;368;p35"/>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369" name="Google Shape;369;p3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370" name="Google Shape;370;p3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371" name="Google Shape;371;p3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22</a:t>
            </a:fld>
            <a:endParaRPr/>
          </a:p>
        </p:txBody>
      </p:sp>
      <p:sp>
        <p:nvSpPr>
          <p:cNvPr id="372" name="Google Shape;372;p35"/>
          <p:cNvSpPr txBox="1"/>
          <p:nvPr/>
        </p:nvSpPr>
        <p:spPr>
          <a:xfrm>
            <a:off x="804000" y="507450"/>
            <a:ext cx="7536000" cy="400200"/>
          </a:xfrm>
          <a:prstGeom prst="rect">
            <a:avLst/>
          </a:prstGeom>
          <a:noFill/>
          <a:ln>
            <a:noFill/>
          </a:ln>
        </p:spPr>
        <p:txBody>
          <a:bodyPr spcFirstLastPara="1" wrap="square" lIns="91425" tIns="91425" rIns="91425" bIns="91425" anchor="t" anchorCtr="0">
            <a:spAutoFit/>
          </a:bodyPr>
          <a:lstStyle/>
          <a:p>
            <a:pPr marL="0" lvl="0" indent="0" algn="ctr" rtl="0">
              <a:lnSpc>
                <a:spcPct val="107916"/>
              </a:lnSpc>
              <a:spcBef>
                <a:spcPts val="0"/>
              </a:spcBef>
              <a:spcAft>
                <a:spcPts val="800"/>
              </a:spcAft>
              <a:buNone/>
            </a:pPr>
            <a:r>
              <a:rPr lang="en" b="1">
                <a:solidFill>
                  <a:schemeClr val="dk1"/>
                </a:solidFill>
                <a:latin typeface="Cambria"/>
                <a:ea typeface="Cambria"/>
                <a:cs typeface="Cambria"/>
                <a:sym typeface="Cambria"/>
              </a:rPr>
              <a:t>DEM-Based Path Planning GUI Using Elevation and Slope-Constrained Subpixel A* Search</a:t>
            </a:r>
            <a:endParaRPr b="1">
              <a:solidFill>
                <a:schemeClr val="dk1"/>
              </a:solidFill>
              <a:latin typeface="Cambria"/>
              <a:ea typeface="Cambria"/>
              <a:cs typeface="Cambria"/>
              <a:sym typeface="Cambria"/>
            </a:endParaRPr>
          </a:p>
        </p:txBody>
      </p:sp>
      <p:sp>
        <p:nvSpPr>
          <p:cNvPr id="373" name="Google Shape;373;p35"/>
          <p:cNvSpPr txBox="1"/>
          <p:nvPr/>
        </p:nvSpPr>
        <p:spPr>
          <a:xfrm>
            <a:off x="78300" y="850000"/>
            <a:ext cx="2112600" cy="73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Cambria"/>
                <a:ea typeface="Cambria"/>
                <a:cs typeface="Cambria"/>
                <a:sym typeface="Cambria"/>
              </a:rPr>
              <a:t>Test 2 Output</a:t>
            </a:r>
            <a:endParaRPr sz="1200" b="1">
              <a:solidFill>
                <a:schemeClr val="dk1"/>
              </a:solidFill>
              <a:latin typeface="Cambria"/>
              <a:ea typeface="Cambria"/>
              <a:cs typeface="Cambria"/>
              <a:sym typeface="Cambria"/>
            </a:endParaRPr>
          </a:p>
          <a:p>
            <a:pPr marL="0" lvl="0" indent="0" algn="l" rtl="0">
              <a:spcBef>
                <a:spcPts val="0"/>
              </a:spcBef>
              <a:spcAft>
                <a:spcPts val="0"/>
              </a:spcAft>
              <a:buClr>
                <a:schemeClr val="dk1"/>
              </a:buClr>
              <a:buSzPts val="1100"/>
              <a:buFont typeface="Arial"/>
              <a:buNone/>
            </a:pPr>
            <a:r>
              <a:rPr lang="en" sz="1100" b="1">
                <a:solidFill>
                  <a:schemeClr val="dk1"/>
                </a:solidFill>
                <a:latin typeface="Cambria"/>
                <a:ea typeface="Cambria"/>
                <a:cs typeface="Cambria"/>
                <a:sym typeface="Cambria"/>
              </a:rPr>
              <a:t>Start set at: (72, 163)</a:t>
            </a:r>
            <a:endParaRPr sz="1100" b="1">
              <a:solidFill>
                <a:schemeClr val="dk1"/>
              </a:solidFill>
              <a:latin typeface="Cambria"/>
              <a:ea typeface="Cambria"/>
              <a:cs typeface="Cambria"/>
              <a:sym typeface="Cambria"/>
            </a:endParaRPr>
          </a:p>
          <a:p>
            <a:pPr marL="0" lvl="0" indent="0" algn="l" rtl="0">
              <a:spcBef>
                <a:spcPts val="0"/>
              </a:spcBef>
              <a:spcAft>
                <a:spcPts val="0"/>
              </a:spcAft>
              <a:buNone/>
            </a:pPr>
            <a:r>
              <a:rPr lang="en" sz="1100" b="1">
                <a:solidFill>
                  <a:schemeClr val="dk1"/>
                </a:solidFill>
                <a:latin typeface="Cambria"/>
                <a:ea typeface="Cambria"/>
                <a:cs typeface="Cambria"/>
                <a:sym typeface="Cambria"/>
              </a:rPr>
              <a:t>Goal set at: (167, 120</a:t>
            </a:r>
            <a:endParaRPr sz="1100" b="1">
              <a:solidFill>
                <a:schemeClr val="dk1"/>
              </a:solidFill>
              <a:latin typeface="Cambria"/>
              <a:ea typeface="Cambria"/>
              <a:cs typeface="Cambria"/>
              <a:sym typeface="Cambria"/>
            </a:endParaRPr>
          </a:p>
          <a:p>
            <a:pPr marL="0" lvl="0" indent="0" algn="l" rtl="0">
              <a:spcBef>
                <a:spcPts val="0"/>
              </a:spcBef>
              <a:spcAft>
                <a:spcPts val="0"/>
              </a:spcAft>
              <a:buNone/>
            </a:pPr>
            <a:endParaRPr sz="1200" b="1">
              <a:solidFill>
                <a:schemeClr val="dk1"/>
              </a:solidFill>
              <a:latin typeface="Cambria"/>
              <a:ea typeface="Cambria"/>
              <a:cs typeface="Cambria"/>
              <a:sym typeface="Cambria"/>
            </a:endParaRPr>
          </a:p>
        </p:txBody>
      </p:sp>
      <p:pic>
        <p:nvPicPr>
          <p:cNvPr id="374" name="Google Shape;374;p35" title="Screenshot 2025-05-09 073502.png"/>
          <p:cNvPicPr preferRelativeResize="0"/>
          <p:nvPr/>
        </p:nvPicPr>
        <p:blipFill rotWithShape="1">
          <a:blip r:embed="rId3">
            <a:alphaModFix/>
          </a:blip>
          <a:srcRect t="4446" b="4446"/>
          <a:stretch/>
        </p:blipFill>
        <p:spPr>
          <a:xfrm>
            <a:off x="78300" y="1651725"/>
            <a:ext cx="2765861" cy="1767801"/>
          </a:xfrm>
          <a:prstGeom prst="rect">
            <a:avLst/>
          </a:prstGeom>
          <a:noFill/>
          <a:ln>
            <a:noFill/>
          </a:ln>
        </p:spPr>
      </p:pic>
      <p:pic>
        <p:nvPicPr>
          <p:cNvPr id="375" name="Google Shape;375;p35" title="elevation_profile.png"/>
          <p:cNvPicPr preferRelativeResize="0"/>
          <p:nvPr/>
        </p:nvPicPr>
        <p:blipFill rotWithShape="1">
          <a:blip r:embed="rId4">
            <a:alphaModFix/>
          </a:blip>
          <a:srcRect t="7547" b="7547"/>
          <a:stretch/>
        </p:blipFill>
        <p:spPr>
          <a:xfrm>
            <a:off x="297050" y="3419525"/>
            <a:ext cx="2206525" cy="1405025"/>
          </a:xfrm>
          <a:prstGeom prst="rect">
            <a:avLst/>
          </a:prstGeom>
          <a:noFill/>
          <a:ln>
            <a:noFill/>
          </a:ln>
        </p:spPr>
      </p:pic>
      <p:pic>
        <p:nvPicPr>
          <p:cNvPr id="376" name="Google Shape;376;p35" title="Screenshot 2025-05-09 073727.png"/>
          <p:cNvPicPr preferRelativeResize="0"/>
          <p:nvPr/>
        </p:nvPicPr>
        <p:blipFill rotWithShape="1">
          <a:blip r:embed="rId5">
            <a:alphaModFix/>
          </a:blip>
          <a:srcRect t="1493" b="1493"/>
          <a:stretch/>
        </p:blipFill>
        <p:spPr>
          <a:xfrm>
            <a:off x="2693263" y="1215930"/>
            <a:ext cx="3300274" cy="2152450"/>
          </a:xfrm>
          <a:prstGeom prst="rect">
            <a:avLst/>
          </a:prstGeom>
          <a:noFill/>
          <a:ln>
            <a:noFill/>
          </a:ln>
        </p:spPr>
      </p:pic>
      <p:sp>
        <p:nvSpPr>
          <p:cNvPr id="377" name="Google Shape;377;p35"/>
          <p:cNvSpPr txBox="1"/>
          <p:nvPr/>
        </p:nvSpPr>
        <p:spPr>
          <a:xfrm>
            <a:off x="980225" y="1364300"/>
            <a:ext cx="1476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solidFill>
                  <a:schemeClr val="dk1"/>
                </a:solidFill>
                <a:latin typeface="Cambria"/>
                <a:ea typeface="Cambria"/>
                <a:cs typeface="Cambria"/>
                <a:sym typeface="Cambria"/>
              </a:rPr>
              <a:t>Simple A Star</a:t>
            </a:r>
            <a:endParaRPr sz="1000" b="1" u="sng">
              <a:solidFill>
                <a:schemeClr val="dk1"/>
              </a:solidFill>
              <a:latin typeface="Cambria"/>
              <a:ea typeface="Cambria"/>
              <a:cs typeface="Cambria"/>
              <a:sym typeface="Cambria"/>
            </a:endParaRPr>
          </a:p>
        </p:txBody>
      </p:sp>
      <p:sp>
        <p:nvSpPr>
          <p:cNvPr id="378" name="Google Shape;378;p35"/>
          <p:cNvSpPr txBox="1"/>
          <p:nvPr/>
        </p:nvSpPr>
        <p:spPr>
          <a:xfrm>
            <a:off x="3471075" y="918700"/>
            <a:ext cx="189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solidFill>
                  <a:schemeClr val="dk1"/>
                </a:solidFill>
                <a:latin typeface="Cambria"/>
                <a:ea typeface="Cambria"/>
                <a:cs typeface="Cambria"/>
                <a:sym typeface="Cambria"/>
              </a:rPr>
              <a:t>A Star with Pixel Resampling</a:t>
            </a:r>
            <a:endParaRPr sz="1000" b="1" u="sng">
              <a:solidFill>
                <a:schemeClr val="dk1"/>
              </a:solidFill>
              <a:latin typeface="Cambria"/>
              <a:ea typeface="Cambria"/>
              <a:cs typeface="Cambria"/>
              <a:sym typeface="Cambria"/>
            </a:endParaRPr>
          </a:p>
        </p:txBody>
      </p:sp>
      <p:pic>
        <p:nvPicPr>
          <p:cNvPr id="379" name="Google Shape;379;p35" title="elevation_profile.png"/>
          <p:cNvPicPr preferRelativeResize="0"/>
          <p:nvPr/>
        </p:nvPicPr>
        <p:blipFill rotWithShape="1">
          <a:blip r:embed="rId6">
            <a:alphaModFix/>
          </a:blip>
          <a:srcRect/>
          <a:stretch/>
        </p:blipFill>
        <p:spPr>
          <a:xfrm>
            <a:off x="3471075" y="3310025"/>
            <a:ext cx="2019366" cy="1514525"/>
          </a:xfrm>
          <a:prstGeom prst="rect">
            <a:avLst/>
          </a:prstGeom>
          <a:noFill/>
          <a:ln>
            <a:noFill/>
          </a:ln>
        </p:spPr>
      </p:pic>
      <p:sp>
        <p:nvSpPr>
          <p:cNvPr id="380" name="Google Shape;380;p35"/>
          <p:cNvSpPr txBox="1"/>
          <p:nvPr/>
        </p:nvSpPr>
        <p:spPr>
          <a:xfrm>
            <a:off x="6197375" y="918700"/>
            <a:ext cx="2813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u="sng">
                <a:solidFill>
                  <a:schemeClr val="dk1"/>
                </a:solidFill>
                <a:latin typeface="Cambria"/>
                <a:ea typeface="Cambria"/>
                <a:cs typeface="Cambria"/>
                <a:sym typeface="Cambria"/>
              </a:rPr>
              <a:t>A Star with Pixel Resampling with Constraints</a:t>
            </a:r>
            <a:endParaRPr sz="1000" b="1" u="sng">
              <a:solidFill>
                <a:schemeClr val="dk1"/>
              </a:solidFill>
              <a:latin typeface="Cambria"/>
              <a:ea typeface="Cambria"/>
              <a:cs typeface="Cambria"/>
              <a:sym typeface="Cambria"/>
            </a:endParaRPr>
          </a:p>
        </p:txBody>
      </p:sp>
      <p:pic>
        <p:nvPicPr>
          <p:cNvPr id="381" name="Google Shape;381;p35" title="Path_Plot.png"/>
          <p:cNvPicPr preferRelativeResize="0"/>
          <p:nvPr/>
        </p:nvPicPr>
        <p:blipFill rotWithShape="1">
          <a:blip r:embed="rId7">
            <a:alphaModFix/>
          </a:blip>
          <a:srcRect t="8158" b="8166"/>
          <a:stretch/>
        </p:blipFill>
        <p:spPr>
          <a:xfrm>
            <a:off x="5977875" y="1257400"/>
            <a:ext cx="3017550" cy="1741817"/>
          </a:xfrm>
          <a:prstGeom prst="rect">
            <a:avLst/>
          </a:prstGeom>
          <a:noFill/>
          <a:ln>
            <a:noFill/>
          </a:ln>
        </p:spPr>
      </p:pic>
      <p:pic>
        <p:nvPicPr>
          <p:cNvPr id="382" name="Google Shape;382;p35" title="Visited_Nodes.png"/>
          <p:cNvPicPr preferRelativeResize="0"/>
          <p:nvPr/>
        </p:nvPicPr>
        <p:blipFill rotWithShape="1">
          <a:blip r:embed="rId8">
            <a:alphaModFix/>
          </a:blip>
          <a:srcRect l="504" r="495"/>
          <a:stretch/>
        </p:blipFill>
        <p:spPr>
          <a:xfrm>
            <a:off x="6034898" y="3092875"/>
            <a:ext cx="1347822" cy="918599"/>
          </a:xfrm>
          <a:prstGeom prst="rect">
            <a:avLst/>
          </a:prstGeom>
          <a:noFill/>
          <a:ln>
            <a:noFill/>
          </a:ln>
        </p:spPr>
      </p:pic>
      <p:pic>
        <p:nvPicPr>
          <p:cNvPr id="383" name="Google Shape;383;p35" title="elevation_profile.png"/>
          <p:cNvPicPr preferRelativeResize="0"/>
          <p:nvPr/>
        </p:nvPicPr>
        <p:blipFill rotWithShape="1">
          <a:blip r:embed="rId9">
            <a:alphaModFix/>
          </a:blip>
          <a:srcRect t="690" b="690"/>
          <a:stretch/>
        </p:blipFill>
        <p:spPr>
          <a:xfrm>
            <a:off x="6056119" y="4046725"/>
            <a:ext cx="1305394" cy="994449"/>
          </a:xfrm>
          <a:prstGeom prst="rect">
            <a:avLst/>
          </a:prstGeom>
          <a:noFill/>
          <a:ln>
            <a:noFill/>
          </a:ln>
        </p:spPr>
      </p:pic>
      <p:pic>
        <p:nvPicPr>
          <p:cNvPr id="384" name="Google Shape;384;p35"/>
          <p:cNvPicPr preferRelativeResize="0"/>
          <p:nvPr/>
        </p:nvPicPr>
        <p:blipFill>
          <a:blip r:embed="rId10">
            <a:alphaModFix/>
          </a:blip>
          <a:stretch>
            <a:fillRect/>
          </a:stretch>
        </p:blipFill>
        <p:spPr>
          <a:xfrm>
            <a:off x="7613150" y="3056750"/>
            <a:ext cx="1163573" cy="1767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389" name="Google Shape;389;p36"/>
          <p:cNvPicPr preferRelativeResize="0"/>
          <p:nvPr/>
        </p:nvPicPr>
        <p:blipFill>
          <a:blip r:embed="rId3">
            <a:alphaModFix/>
          </a:blip>
          <a:stretch>
            <a:fillRect/>
          </a:stretch>
        </p:blipFill>
        <p:spPr>
          <a:xfrm>
            <a:off x="258250" y="170025"/>
            <a:ext cx="6084701" cy="4400550"/>
          </a:xfrm>
          <a:prstGeom prst="rect">
            <a:avLst/>
          </a:prstGeom>
          <a:noFill/>
          <a:ln>
            <a:noFill/>
          </a:ln>
        </p:spPr>
      </p:pic>
      <p:pic>
        <p:nvPicPr>
          <p:cNvPr id="390" name="Google Shape;390;p36"/>
          <p:cNvPicPr preferRelativeResize="0"/>
          <p:nvPr/>
        </p:nvPicPr>
        <p:blipFill>
          <a:blip r:embed="rId4">
            <a:alphaModFix/>
          </a:blip>
          <a:stretch>
            <a:fillRect/>
          </a:stretch>
        </p:blipFill>
        <p:spPr>
          <a:xfrm>
            <a:off x="6495351" y="152400"/>
            <a:ext cx="2496250" cy="1872187"/>
          </a:xfrm>
          <a:prstGeom prst="rect">
            <a:avLst/>
          </a:prstGeom>
          <a:noFill/>
          <a:ln>
            <a:noFill/>
          </a:ln>
        </p:spPr>
      </p:pic>
      <p:sp>
        <p:nvSpPr>
          <p:cNvPr id="391" name="Google Shape;391;p36"/>
          <p:cNvSpPr txBox="1"/>
          <p:nvPr/>
        </p:nvSpPr>
        <p:spPr>
          <a:xfrm>
            <a:off x="6495350" y="2350075"/>
            <a:ext cx="2496300" cy="1743300"/>
          </a:xfrm>
          <a:prstGeom prst="rect">
            <a:avLst/>
          </a:prstGeom>
          <a:noFill/>
          <a:ln>
            <a:noFill/>
          </a:ln>
        </p:spPr>
        <p:txBody>
          <a:bodyPr spcFirstLastPara="1" wrap="square" lIns="91425" tIns="91425" rIns="91425" bIns="91425" anchor="t" anchorCtr="0">
            <a:spAutoFit/>
          </a:bodyPr>
          <a:lstStyle/>
          <a:p>
            <a:pPr marL="171450" lvl="0" indent="-190500" algn="just" rtl="0">
              <a:lnSpc>
                <a:spcPct val="115000"/>
              </a:lnSpc>
              <a:spcBef>
                <a:spcPts val="0"/>
              </a:spcBef>
              <a:spcAft>
                <a:spcPts val="0"/>
              </a:spcAft>
              <a:buClr>
                <a:schemeClr val="dk1"/>
              </a:buClr>
              <a:buSzPts val="1200"/>
              <a:buFont typeface="Cambria"/>
              <a:buChar char="●"/>
            </a:pPr>
            <a:r>
              <a:rPr lang="en" sz="1500">
                <a:latin typeface="Cambria"/>
                <a:ea typeface="Cambria"/>
                <a:cs typeface="Cambria"/>
                <a:sym typeface="Cambria"/>
              </a:rPr>
              <a:t>Blue for low-slope segments (≤ 15°)</a:t>
            </a:r>
            <a:endParaRPr sz="1500">
              <a:latin typeface="Cambria"/>
              <a:ea typeface="Cambria"/>
              <a:cs typeface="Cambria"/>
              <a:sym typeface="Cambria"/>
            </a:endParaRPr>
          </a:p>
          <a:p>
            <a:pPr marL="171450" lvl="0" indent="-190500" algn="just" rtl="0">
              <a:lnSpc>
                <a:spcPct val="115000"/>
              </a:lnSpc>
              <a:spcBef>
                <a:spcPts val="0"/>
              </a:spcBef>
              <a:spcAft>
                <a:spcPts val="0"/>
              </a:spcAft>
              <a:buClr>
                <a:schemeClr val="dk1"/>
              </a:buClr>
              <a:buSzPts val="1200"/>
              <a:buFont typeface="Cambria"/>
              <a:buChar char="●"/>
            </a:pPr>
            <a:r>
              <a:rPr lang="en" sz="1500">
                <a:latin typeface="Cambria"/>
                <a:ea typeface="Cambria"/>
                <a:cs typeface="Cambria"/>
                <a:sym typeface="Cambria"/>
              </a:rPr>
              <a:t>Orange for moderate slope (15° to 45°)</a:t>
            </a:r>
            <a:endParaRPr sz="1500">
              <a:latin typeface="Cambria"/>
              <a:ea typeface="Cambria"/>
              <a:cs typeface="Cambria"/>
              <a:sym typeface="Cambria"/>
            </a:endParaRPr>
          </a:p>
          <a:p>
            <a:pPr marL="171450" lvl="0" indent="-190500" algn="just" rtl="0">
              <a:lnSpc>
                <a:spcPct val="115000"/>
              </a:lnSpc>
              <a:spcBef>
                <a:spcPts val="0"/>
              </a:spcBef>
              <a:spcAft>
                <a:spcPts val="0"/>
              </a:spcAft>
              <a:buClr>
                <a:schemeClr val="dk1"/>
              </a:buClr>
              <a:buSzPts val="1200"/>
              <a:buFont typeface="Cambria"/>
              <a:buChar char="●"/>
            </a:pPr>
            <a:r>
              <a:rPr lang="en" sz="1500">
                <a:latin typeface="Cambria"/>
                <a:ea typeface="Cambria"/>
                <a:cs typeface="Cambria"/>
                <a:sym typeface="Cambria"/>
              </a:rPr>
              <a:t>Red for higher slopes (if allowed)</a:t>
            </a:r>
            <a:endParaRPr sz="1500">
              <a:latin typeface="Cambria"/>
              <a:ea typeface="Cambria"/>
              <a:cs typeface="Cambria"/>
              <a:sym typeface="Cambria"/>
            </a:endParaRPr>
          </a:p>
        </p:txBody>
      </p:sp>
      <p:sp>
        <p:nvSpPr>
          <p:cNvPr id="392" name="Google Shape;392;p3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393" name="Google Shape;393;p3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394" name="Google Shape;394;p3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7"/>
          <p:cNvSpPr txBox="1"/>
          <p:nvPr/>
        </p:nvSpPr>
        <p:spPr>
          <a:xfrm>
            <a:off x="327900" y="1167447"/>
            <a:ext cx="8488200" cy="3230400"/>
          </a:xfrm>
          <a:prstGeom prst="rect">
            <a:avLst/>
          </a:prstGeom>
          <a:noFill/>
          <a:ln>
            <a:noFill/>
          </a:ln>
        </p:spPr>
        <p:txBody>
          <a:bodyPr spcFirstLastPara="1" wrap="square" lIns="91425" tIns="91425" rIns="91425" bIns="91425" anchor="t" anchorCtr="0">
            <a:spAutoFit/>
          </a:bodyPr>
          <a:lstStyle/>
          <a:p>
            <a:pPr marL="101600" lvl="0" indent="-88900" algn="just" rtl="0">
              <a:lnSpc>
                <a:spcPct val="90000"/>
              </a:lnSpc>
              <a:spcBef>
                <a:spcPts val="800"/>
              </a:spcBef>
              <a:spcAft>
                <a:spcPts val="0"/>
              </a:spcAft>
              <a:buClr>
                <a:schemeClr val="dk1"/>
              </a:buClr>
              <a:buSzPts val="1400"/>
              <a:buFont typeface="Cambria"/>
              <a:buAutoNum type="arabicPeriod"/>
            </a:pPr>
            <a:r>
              <a:rPr lang="en" dirty="0">
                <a:solidFill>
                  <a:schemeClr val="dk1"/>
                </a:solidFill>
                <a:latin typeface="Cambria"/>
                <a:ea typeface="Cambria"/>
                <a:cs typeface="Cambria"/>
                <a:sym typeface="Cambria"/>
              </a:rPr>
              <a:t>   S. Khan, S. K. Singh, M. V. R. Prasad, and B. Singh, “Modelling Permafrost Distribution in Western Himalaya Using Remote Sensing and Field Observations,” Remote Sensing, vol. 13, no. 1, pp. 1–24, 2021. </a:t>
            </a:r>
            <a:endParaRPr dirty="0">
              <a:solidFill>
                <a:schemeClr val="dk1"/>
              </a:solidFill>
              <a:latin typeface="Cambria"/>
              <a:ea typeface="Cambria"/>
              <a:cs typeface="Cambria"/>
              <a:sym typeface="Cambria"/>
            </a:endParaRPr>
          </a:p>
          <a:p>
            <a:pPr marL="101600" lvl="0" indent="-88900" algn="just" rtl="0">
              <a:lnSpc>
                <a:spcPct val="90000"/>
              </a:lnSpc>
              <a:spcBef>
                <a:spcPts val="1400"/>
              </a:spcBef>
              <a:spcAft>
                <a:spcPts val="0"/>
              </a:spcAft>
              <a:buClr>
                <a:schemeClr val="dk1"/>
              </a:buClr>
              <a:buSzPts val="1400"/>
              <a:buFont typeface="Cambria"/>
              <a:buAutoNum type="arabicPeriod"/>
            </a:pPr>
            <a:r>
              <a:rPr lang="en" dirty="0">
                <a:solidFill>
                  <a:schemeClr val="dk1"/>
                </a:solidFill>
                <a:latin typeface="Cambria"/>
                <a:ea typeface="Cambria"/>
                <a:cs typeface="Cambria"/>
                <a:sym typeface="Cambria"/>
              </a:rPr>
              <a:t>   Y. Luo, X. Zhao, L. Zou, Z. Nan, and Q. Zhao, “PIC v1.3: Comprehensive R Package for Computing Permafrost Indices with Daily Weather Observations and Atmospheric Forcing over the Qinghai–Tibet Plateau,” Geoscientific Model Development, vol. 14, pp. 1169–1184, 2021. </a:t>
            </a:r>
            <a:endParaRPr dirty="0">
              <a:solidFill>
                <a:schemeClr val="dk1"/>
              </a:solidFill>
              <a:latin typeface="Cambria"/>
              <a:ea typeface="Cambria"/>
              <a:cs typeface="Cambria"/>
              <a:sym typeface="Cambria"/>
            </a:endParaRPr>
          </a:p>
          <a:p>
            <a:pPr marL="101600" lvl="0" indent="-88900" algn="just" rtl="0">
              <a:lnSpc>
                <a:spcPct val="90000"/>
              </a:lnSpc>
              <a:spcBef>
                <a:spcPts val="1400"/>
              </a:spcBef>
              <a:spcAft>
                <a:spcPts val="0"/>
              </a:spcAft>
              <a:buClr>
                <a:schemeClr val="dk1"/>
              </a:buClr>
              <a:buSzPts val="1400"/>
              <a:buFont typeface="Cambria"/>
              <a:buAutoNum type="arabicPeriod"/>
            </a:pPr>
            <a:r>
              <a:rPr lang="en" dirty="0">
                <a:solidFill>
                  <a:schemeClr val="dk1"/>
                </a:solidFill>
                <a:latin typeface="Cambria"/>
                <a:ea typeface="Cambria"/>
                <a:cs typeface="Cambria"/>
                <a:sym typeface="Cambria"/>
              </a:rPr>
              <a:t>   D. Guo, H. Wang, and D. Li, “Variations in Growing-Season NDVI and Its Response to Permafrost Degradation in Northeast China,” The Cryosphere, vol. 11, pp. 81–95, 2017. </a:t>
            </a:r>
            <a:endParaRPr dirty="0">
              <a:solidFill>
                <a:schemeClr val="dk1"/>
              </a:solidFill>
              <a:latin typeface="Cambria"/>
              <a:ea typeface="Cambria"/>
              <a:cs typeface="Cambria"/>
              <a:sym typeface="Cambria"/>
            </a:endParaRPr>
          </a:p>
          <a:p>
            <a:pPr marL="101600" lvl="0" indent="-88900" algn="just" rtl="0">
              <a:lnSpc>
                <a:spcPct val="90000"/>
              </a:lnSpc>
              <a:spcBef>
                <a:spcPts val="1400"/>
              </a:spcBef>
              <a:spcAft>
                <a:spcPts val="0"/>
              </a:spcAft>
              <a:buClr>
                <a:schemeClr val="dk1"/>
              </a:buClr>
              <a:buSzPts val="1400"/>
              <a:buAutoNum type="arabicPeriod"/>
            </a:pPr>
            <a:r>
              <a:rPr lang="en" dirty="0">
                <a:solidFill>
                  <a:schemeClr val="dk1"/>
                </a:solidFill>
                <a:latin typeface="Cambria"/>
                <a:ea typeface="Cambria"/>
                <a:cs typeface="Cambria"/>
                <a:sym typeface="Cambria"/>
              </a:rPr>
              <a:t>  J. Obu, S. Westermann, A. Kääb, and A. Bartsch, "Permafrost Extent and Ground Temperature Map, 2000-2016, Northern Hemisphere Permafrost," Alfred Wegener Institute (AWI), 2019. Available:</a:t>
            </a:r>
            <a:r>
              <a:rPr lang="en" dirty="0">
                <a:solidFill>
                  <a:schemeClr val="dk1"/>
                </a:solidFill>
                <a:uFill>
                  <a:noFill/>
                </a:uFill>
                <a:latin typeface="Cambria"/>
                <a:ea typeface="Cambria"/>
                <a:cs typeface="Cambria"/>
                <a:sym typeface="Cambria"/>
                <a:hlinkClick r:id="rId3">
                  <a:extLst>
                    <a:ext uri="{A12FA001-AC4F-418D-AE19-62706E023703}">
                      <ahyp:hlinkClr xmlns:ahyp="http://schemas.microsoft.com/office/drawing/2018/hyperlinkcolor" val="tx"/>
                    </a:ext>
                  </a:extLst>
                </a:hlinkClick>
              </a:rPr>
              <a:t> </a:t>
            </a:r>
            <a:r>
              <a:rPr lang="en" u="sng" dirty="0">
                <a:solidFill>
                  <a:schemeClr val="hlink"/>
                </a:solidFill>
                <a:latin typeface="Cambria"/>
                <a:ea typeface="Cambria"/>
                <a:cs typeface="Cambria"/>
                <a:sym typeface="Cambria"/>
                <a:hlinkClick r:id="rId3"/>
              </a:rPr>
              <a:t>https://apgc.awi.de/dataset/pex</a:t>
            </a:r>
            <a:r>
              <a:rPr lang="en" dirty="0">
                <a:solidFill>
                  <a:schemeClr val="dk1"/>
                </a:solidFill>
                <a:latin typeface="Cambria"/>
                <a:ea typeface="Cambria"/>
                <a:cs typeface="Cambria"/>
                <a:sym typeface="Cambria"/>
              </a:rPr>
              <a:t>.</a:t>
            </a:r>
            <a:endParaRPr dirty="0">
              <a:solidFill>
                <a:schemeClr val="dk1"/>
              </a:solidFill>
              <a:latin typeface="Cambria"/>
              <a:ea typeface="Cambria"/>
              <a:cs typeface="Cambria"/>
              <a:sym typeface="Cambria"/>
            </a:endParaRPr>
          </a:p>
          <a:p>
            <a:pPr marL="101600" lvl="0" indent="-88900" algn="just" rtl="0">
              <a:lnSpc>
                <a:spcPct val="90000"/>
              </a:lnSpc>
              <a:spcBef>
                <a:spcPts val="1400"/>
              </a:spcBef>
              <a:spcAft>
                <a:spcPts val="0"/>
              </a:spcAft>
              <a:buClr>
                <a:schemeClr val="dk1"/>
              </a:buClr>
              <a:buSzPts val="1400"/>
              <a:buFont typeface="Cambria"/>
              <a:buAutoNum type="arabicPeriod"/>
            </a:pPr>
            <a:r>
              <a:rPr lang="en" dirty="0">
                <a:solidFill>
                  <a:schemeClr val="dk1"/>
                </a:solidFill>
                <a:latin typeface="Cambria"/>
                <a:ea typeface="Cambria"/>
                <a:cs typeface="Cambria"/>
                <a:sym typeface="Cambria"/>
              </a:rPr>
              <a:t>   M. Antikainen, “Developing Methods for GIS-Based Terrain Path Planning,” ISPRS Annals of the Photogrammetry, Remote Sensing and Spatial Information Sciences, vol. IV-4/W4, pp. 27– 34, 2017.</a:t>
            </a:r>
            <a:endParaRPr dirty="0">
              <a:latin typeface="Cambria"/>
              <a:ea typeface="Cambria"/>
              <a:cs typeface="Cambria"/>
              <a:sym typeface="Cambria"/>
            </a:endParaRPr>
          </a:p>
        </p:txBody>
      </p:sp>
      <p:sp>
        <p:nvSpPr>
          <p:cNvPr id="400" name="Google Shape;400;p37"/>
          <p:cNvSpPr txBox="1"/>
          <p:nvPr/>
        </p:nvSpPr>
        <p:spPr>
          <a:xfrm>
            <a:off x="0" y="0"/>
            <a:ext cx="9154500" cy="8601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None/>
            </a:pPr>
            <a:r>
              <a:rPr lang="en" sz="4000" b="1">
                <a:solidFill>
                  <a:srgbClr val="000099"/>
                </a:solidFill>
                <a:latin typeface="Cambria"/>
                <a:ea typeface="Cambria"/>
                <a:cs typeface="Cambria"/>
                <a:sym typeface="Cambria"/>
              </a:rPr>
              <a:t>REFERENCES</a:t>
            </a:r>
            <a:endParaRPr sz="4000">
              <a:solidFill>
                <a:srgbClr val="000099"/>
              </a:solidFill>
              <a:latin typeface="Cambria"/>
              <a:ea typeface="Cambria"/>
              <a:cs typeface="Cambria"/>
              <a:sym typeface="Cambria"/>
            </a:endParaRPr>
          </a:p>
        </p:txBody>
      </p:sp>
      <p:cxnSp>
        <p:nvCxnSpPr>
          <p:cNvPr id="401" name="Google Shape;401;p37"/>
          <p:cNvCxnSpPr/>
          <p:nvPr/>
        </p:nvCxnSpPr>
        <p:spPr>
          <a:xfrm>
            <a:off x="0" y="920069"/>
            <a:ext cx="9154500" cy="2100"/>
          </a:xfrm>
          <a:prstGeom prst="straightConnector1">
            <a:avLst/>
          </a:prstGeom>
          <a:noFill/>
          <a:ln w="28575" cap="flat" cmpd="sng">
            <a:solidFill>
              <a:srgbClr val="000099"/>
            </a:solidFill>
            <a:prstDash val="solid"/>
            <a:miter lim="800000"/>
            <a:headEnd type="none" w="sm" len="sm"/>
            <a:tailEnd type="none" w="sm" len="sm"/>
          </a:ln>
        </p:spPr>
      </p:cxnSp>
      <p:sp>
        <p:nvSpPr>
          <p:cNvPr id="402" name="Google Shape;402;p3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403" name="Google Shape;403;p3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404" name="Google Shape;404;p3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CHALLENGES</a:t>
            </a:r>
            <a:endParaRPr sz="3000">
              <a:solidFill>
                <a:srgbClr val="000099"/>
              </a:solidFill>
            </a:endParaRPr>
          </a:p>
        </p:txBody>
      </p:sp>
      <p:sp>
        <p:nvSpPr>
          <p:cNvPr id="82" name="Google Shape;82;p16"/>
          <p:cNvSpPr txBox="1">
            <a:spLocks noGrp="1"/>
          </p:cNvSpPr>
          <p:nvPr>
            <p:ph type="body" idx="1"/>
          </p:nvPr>
        </p:nvSpPr>
        <p:spPr>
          <a:xfrm>
            <a:off x="628650" y="1249144"/>
            <a:ext cx="7995900" cy="33837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Clr>
                <a:schemeClr val="dk1"/>
              </a:buClr>
              <a:buSzPts val="1400"/>
              <a:buNone/>
            </a:pPr>
            <a:r>
              <a:rPr lang="en" sz="1400" b="1">
                <a:solidFill>
                  <a:schemeClr val="dk1"/>
                </a:solidFill>
                <a:latin typeface="Cambria"/>
                <a:ea typeface="Cambria"/>
                <a:cs typeface="Cambria"/>
                <a:sym typeface="Cambria"/>
              </a:rPr>
              <a:t>Key Challenges:</a:t>
            </a:r>
            <a:endParaRPr>
              <a:solidFill>
                <a:schemeClr val="dk1"/>
              </a:solidFill>
            </a:endParaRPr>
          </a:p>
          <a:p>
            <a:pPr marL="0" lvl="0" indent="0" algn="l" rtl="0">
              <a:lnSpc>
                <a:spcPct val="90000"/>
              </a:lnSpc>
              <a:spcBef>
                <a:spcPts val="800"/>
              </a:spcBef>
              <a:spcAft>
                <a:spcPts val="0"/>
              </a:spcAft>
              <a:buNone/>
            </a:pPr>
            <a:r>
              <a:rPr lang="en" sz="1200" b="1">
                <a:solidFill>
                  <a:schemeClr val="dk1"/>
                </a:solidFill>
                <a:latin typeface="Cambria"/>
                <a:ea typeface="Cambria"/>
                <a:cs typeface="Cambria"/>
                <a:sym typeface="Cambria"/>
              </a:rPr>
              <a:t>1.    Path Planning Issues in GIS-based Systems - </a:t>
            </a:r>
            <a:r>
              <a:rPr lang="en" sz="1200">
                <a:solidFill>
                  <a:schemeClr val="dk1"/>
                </a:solidFill>
                <a:latin typeface="Cambria"/>
                <a:ea typeface="Cambria"/>
                <a:cs typeface="Cambria"/>
                <a:sym typeface="Cambria"/>
              </a:rPr>
              <a:t>A* struggles with real-world elevation variations, obstacles, and various terrain constraints. The main issue faced is as shown in the figure below:</a:t>
            </a:r>
            <a:endParaRPr sz="1200">
              <a:solidFill>
                <a:schemeClr val="dk1"/>
              </a:solidFill>
              <a:latin typeface="Cambria"/>
              <a:ea typeface="Cambria"/>
              <a:cs typeface="Cambria"/>
              <a:sym typeface="Cambria"/>
            </a:endParaRPr>
          </a:p>
          <a:p>
            <a:pPr marL="0" lvl="0" indent="0" algn="l" rtl="0">
              <a:lnSpc>
                <a:spcPct val="90000"/>
              </a:lnSpc>
              <a:spcBef>
                <a:spcPts val="800"/>
              </a:spcBef>
              <a:spcAft>
                <a:spcPts val="0"/>
              </a:spcAft>
              <a:buNone/>
            </a:pPr>
            <a:endParaRPr sz="1400">
              <a:solidFill>
                <a:schemeClr val="dk1"/>
              </a:solidFill>
              <a:latin typeface="Cambria"/>
              <a:ea typeface="Cambria"/>
              <a:cs typeface="Cambria"/>
              <a:sym typeface="Cambria"/>
            </a:endParaRPr>
          </a:p>
          <a:p>
            <a:pPr marL="0" lvl="0" indent="0" algn="l" rtl="0">
              <a:lnSpc>
                <a:spcPct val="90000"/>
              </a:lnSpc>
              <a:spcBef>
                <a:spcPts val="800"/>
              </a:spcBef>
              <a:spcAft>
                <a:spcPts val="0"/>
              </a:spcAft>
              <a:buNone/>
            </a:pPr>
            <a:endParaRPr sz="1400">
              <a:solidFill>
                <a:schemeClr val="dk1"/>
              </a:solidFill>
              <a:latin typeface="Cambria"/>
              <a:ea typeface="Cambria"/>
              <a:cs typeface="Cambria"/>
              <a:sym typeface="Cambria"/>
            </a:endParaRPr>
          </a:p>
          <a:p>
            <a:pPr marL="177800" lvl="0" indent="-38100" algn="just" rtl="0">
              <a:lnSpc>
                <a:spcPct val="90000"/>
              </a:lnSpc>
              <a:spcBef>
                <a:spcPts val="0"/>
              </a:spcBef>
              <a:spcAft>
                <a:spcPts val="0"/>
              </a:spcAft>
              <a:buClr>
                <a:schemeClr val="dk1"/>
              </a:buClr>
              <a:buSzPts val="2100"/>
              <a:buNone/>
            </a:pPr>
            <a:endParaRPr sz="500" b="1">
              <a:solidFill>
                <a:schemeClr val="dk1"/>
              </a:solidFill>
              <a:latin typeface="Cambria"/>
              <a:ea typeface="Cambria"/>
              <a:cs typeface="Cambria"/>
              <a:sym typeface="Cambria"/>
            </a:endParaRPr>
          </a:p>
        </p:txBody>
      </p:sp>
      <p:cxnSp>
        <p:nvCxnSpPr>
          <p:cNvPr id="83" name="Google Shape;83;p16"/>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84" name="Google Shape;84;p16"/>
          <p:cNvSpPr txBox="1"/>
          <p:nvPr/>
        </p:nvSpPr>
        <p:spPr>
          <a:xfrm>
            <a:off x="1415499" y="3562750"/>
            <a:ext cx="7154100" cy="5202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 sz="2000">
                <a:solidFill>
                  <a:schemeClr val="dk1"/>
                </a:solidFill>
                <a:latin typeface="Cambria"/>
                <a:ea typeface="Cambria"/>
                <a:cs typeface="Cambria"/>
                <a:sym typeface="Cambria"/>
              </a:rPr>
              <a:t>Observed planning					Required planning</a:t>
            </a:r>
            <a:endParaRPr sz="2000">
              <a:solidFill>
                <a:schemeClr val="dk1"/>
              </a:solidFill>
              <a:latin typeface="Cambria"/>
              <a:ea typeface="Cambria"/>
              <a:cs typeface="Cambria"/>
              <a:sym typeface="Cambria"/>
            </a:endParaRPr>
          </a:p>
        </p:txBody>
      </p:sp>
      <p:pic>
        <p:nvPicPr>
          <p:cNvPr id="85" name="Google Shape;85;p16"/>
          <p:cNvPicPr preferRelativeResize="0"/>
          <p:nvPr/>
        </p:nvPicPr>
        <p:blipFill>
          <a:blip r:embed="rId3">
            <a:alphaModFix/>
          </a:blip>
          <a:stretch>
            <a:fillRect/>
          </a:stretch>
        </p:blipFill>
        <p:spPr>
          <a:xfrm>
            <a:off x="628650" y="2157038"/>
            <a:ext cx="7699987" cy="1405716"/>
          </a:xfrm>
          <a:prstGeom prst="rect">
            <a:avLst/>
          </a:prstGeom>
          <a:noFill/>
          <a:ln>
            <a:noFill/>
          </a:ln>
        </p:spPr>
      </p:pic>
      <p:sp>
        <p:nvSpPr>
          <p:cNvPr id="86" name="Google Shape;86;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87" name="Google Shape;87;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88" name="Google Shape;88;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CHALLENGES</a:t>
            </a:r>
            <a:endParaRPr sz="3000">
              <a:solidFill>
                <a:srgbClr val="000099"/>
              </a:solidFill>
            </a:endParaRPr>
          </a:p>
        </p:txBody>
      </p:sp>
      <p:sp>
        <p:nvSpPr>
          <p:cNvPr id="94" name="Google Shape;94;p17"/>
          <p:cNvSpPr txBox="1">
            <a:spLocks noGrp="1"/>
          </p:cNvSpPr>
          <p:nvPr>
            <p:ph type="body" idx="1"/>
          </p:nvPr>
        </p:nvSpPr>
        <p:spPr>
          <a:xfrm>
            <a:off x="628650" y="1249144"/>
            <a:ext cx="7995900" cy="33837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Clr>
                <a:schemeClr val="dk1"/>
              </a:buClr>
              <a:buSzPts val="1400"/>
              <a:buNone/>
            </a:pPr>
            <a:r>
              <a:rPr lang="en" sz="1400" b="1">
                <a:solidFill>
                  <a:schemeClr val="dk1"/>
                </a:solidFill>
                <a:latin typeface="Cambria"/>
                <a:ea typeface="Cambria"/>
                <a:cs typeface="Cambria"/>
                <a:sym typeface="Cambria"/>
              </a:rPr>
              <a:t>Key Challenges:</a:t>
            </a:r>
            <a:endParaRPr>
              <a:solidFill>
                <a:schemeClr val="dk1"/>
              </a:solidFill>
            </a:endParaRPr>
          </a:p>
          <a:p>
            <a:pPr marL="0" lvl="0" indent="0" algn="l" rtl="0">
              <a:lnSpc>
                <a:spcPct val="100000"/>
              </a:lnSpc>
              <a:spcBef>
                <a:spcPts val="800"/>
              </a:spcBef>
              <a:spcAft>
                <a:spcPts val="0"/>
              </a:spcAft>
              <a:buNone/>
            </a:pPr>
            <a:r>
              <a:rPr lang="en" sz="1200" b="1">
                <a:solidFill>
                  <a:schemeClr val="dk1"/>
                </a:solidFill>
                <a:latin typeface="Cambria"/>
                <a:ea typeface="Cambria"/>
                <a:cs typeface="Cambria"/>
                <a:sym typeface="Cambria"/>
              </a:rPr>
              <a:t>2.   Developing a Permafrost Map</a:t>
            </a:r>
            <a:r>
              <a:rPr lang="en" sz="1400" b="1">
                <a:solidFill>
                  <a:schemeClr val="dk1"/>
                </a:solidFill>
                <a:latin typeface="Cambria"/>
                <a:ea typeface="Cambria"/>
                <a:cs typeface="Cambria"/>
                <a:sym typeface="Cambria"/>
              </a:rPr>
              <a:t> - </a:t>
            </a:r>
            <a:r>
              <a:rPr lang="en" sz="1200">
                <a:solidFill>
                  <a:schemeClr val="dk1"/>
                </a:solidFill>
                <a:latin typeface="Cambria"/>
                <a:ea typeface="Cambria"/>
                <a:cs typeface="Cambria"/>
                <a:sym typeface="Cambria"/>
              </a:rPr>
              <a:t>Autonomous navigation in cold regions requires understanding permafrost risks that are to be avoided. Key risks include:</a:t>
            </a:r>
            <a:endParaRPr sz="12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endParaRPr sz="500">
              <a:solidFill>
                <a:schemeClr val="dk1"/>
              </a:solidFill>
              <a:latin typeface="Cambria"/>
              <a:ea typeface="Cambria"/>
              <a:cs typeface="Cambria"/>
              <a:sym typeface="Cambria"/>
            </a:endParaRPr>
          </a:p>
          <a:p>
            <a:pPr marL="685800" lvl="0" indent="-241300" algn="l" rtl="0">
              <a:lnSpc>
                <a:spcPct val="115000"/>
              </a:lnSpc>
              <a:spcBef>
                <a:spcPts val="0"/>
              </a:spcBef>
              <a:spcAft>
                <a:spcPts val="0"/>
              </a:spcAft>
              <a:buSzPts val="1200"/>
              <a:buFont typeface="Cambria"/>
              <a:buChar char="●"/>
            </a:pPr>
            <a:r>
              <a:rPr lang="en" sz="1200" b="1">
                <a:solidFill>
                  <a:schemeClr val="dk1"/>
                </a:solidFill>
                <a:latin typeface="Cambria"/>
                <a:ea typeface="Cambria"/>
                <a:cs typeface="Cambria"/>
                <a:sym typeface="Cambria"/>
              </a:rPr>
              <a:t>Unstable Ground Conditions </a:t>
            </a:r>
            <a:r>
              <a:rPr lang="en" sz="1200">
                <a:solidFill>
                  <a:schemeClr val="dk1"/>
                </a:solidFill>
                <a:latin typeface="Cambria"/>
                <a:ea typeface="Cambria"/>
                <a:cs typeface="Cambria"/>
                <a:sym typeface="Cambria"/>
              </a:rPr>
              <a:t>– Risk of sinking or immobilization</a:t>
            </a:r>
            <a:endParaRPr sz="1200">
              <a:solidFill>
                <a:schemeClr val="dk1"/>
              </a:solidFill>
              <a:latin typeface="Cambria"/>
              <a:ea typeface="Cambria"/>
              <a:cs typeface="Cambria"/>
              <a:sym typeface="Cambria"/>
            </a:endParaRPr>
          </a:p>
          <a:p>
            <a:pPr marL="685800" lvl="0" indent="-241300" algn="l" rtl="0">
              <a:lnSpc>
                <a:spcPct val="115000"/>
              </a:lnSpc>
              <a:spcBef>
                <a:spcPts val="0"/>
              </a:spcBef>
              <a:spcAft>
                <a:spcPts val="0"/>
              </a:spcAft>
              <a:buSzPts val="1200"/>
              <a:buFont typeface="Cambria"/>
              <a:buChar char="●"/>
            </a:pPr>
            <a:r>
              <a:rPr lang="en" sz="1200" b="1">
                <a:solidFill>
                  <a:schemeClr val="dk1"/>
                </a:solidFill>
                <a:latin typeface="Cambria"/>
                <a:ea typeface="Cambria"/>
                <a:cs typeface="Cambria"/>
                <a:sym typeface="Cambria"/>
              </a:rPr>
              <a:t>Thermokarst Formation</a:t>
            </a:r>
            <a:r>
              <a:rPr lang="en" sz="1200">
                <a:solidFill>
                  <a:schemeClr val="dk1"/>
                </a:solidFill>
                <a:latin typeface="Cambria"/>
                <a:ea typeface="Cambria"/>
                <a:cs typeface="Cambria"/>
                <a:sym typeface="Cambria"/>
              </a:rPr>
              <a:t> – Depressions and cracks in terrain</a:t>
            </a:r>
            <a:endParaRPr sz="1200">
              <a:solidFill>
                <a:schemeClr val="dk1"/>
              </a:solidFill>
              <a:latin typeface="Cambria"/>
              <a:ea typeface="Cambria"/>
              <a:cs typeface="Cambria"/>
              <a:sym typeface="Cambria"/>
            </a:endParaRPr>
          </a:p>
          <a:p>
            <a:pPr marL="685800" lvl="0" indent="-241300" algn="l" rtl="0">
              <a:lnSpc>
                <a:spcPct val="115000"/>
              </a:lnSpc>
              <a:spcBef>
                <a:spcPts val="0"/>
              </a:spcBef>
              <a:spcAft>
                <a:spcPts val="0"/>
              </a:spcAft>
              <a:buSzPts val="1200"/>
              <a:buFont typeface="Cambria"/>
              <a:buChar char="●"/>
            </a:pPr>
            <a:r>
              <a:rPr lang="en" sz="1200" b="1">
                <a:solidFill>
                  <a:schemeClr val="dk1"/>
                </a:solidFill>
                <a:latin typeface="Cambria"/>
                <a:ea typeface="Cambria"/>
                <a:cs typeface="Cambria"/>
                <a:sym typeface="Cambria"/>
              </a:rPr>
              <a:t>Surface Strength Variability </a:t>
            </a:r>
            <a:r>
              <a:rPr lang="en" sz="1200">
                <a:solidFill>
                  <a:schemeClr val="dk1"/>
                </a:solidFill>
                <a:latin typeface="Cambria"/>
                <a:ea typeface="Cambria"/>
                <a:cs typeface="Cambria"/>
                <a:sym typeface="Cambria"/>
              </a:rPr>
              <a:t>– Sudden loss of ground support</a:t>
            </a:r>
            <a:endParaRPr sz="1200">
              <a:solidFill>
                <a:schemeClr val="dk1"/>
              </a:solidFill>
              <a:latin typeface="Cambria"/>
              <a:ea typeface="Cambria"/>
              <a:cs typeface="Cambria"/>
              <a:sym typeface="Cambria"/>
            </a:endParaRPr>
          </a:p>
          <a:p>
            <a:pPr marL="685800" lvl="0" indent="-241300" algn="l" rtl="0">
              <a:lnSpc>
                <a:spcPct val="115000"/>
              </a:lnSpc>
              <a:spcBef>
                <a:spcPts val="0"/>
              </a:spcBef>
              <a:spcAft>
                <a:spcPts val="0"/>
              </a:spcAft>
              <a:buSzPts val="1200"/>
              <a:buFont typeface="Cambria"/>
              <a:buChar char="●"/>
            </a:pPr>
            <a:r>
              <a:rPr lang="en" sz="1200" b="1">
                <a:solidFill>
                  <a:schemeClr val="dk1"/>
                </a:solidFill>
                <a:latin typeface="Cambria"/>
                <a:ea typeface="Cambria"/>
                <a:cs typeface="Cambria"/>
                <a:sym typeface="Cambria"/>
              </a:rPr>
              <a:t>Ice Accumulation &amp; Slippage </a:t>
            </a:r>
            <a:r>
              <a:rPr lang="en" sz="1200">
                <a:solidFill>
                  <a:schemeClr val="dk1"/>
                </a:solidFill>
                <a:latin typeface="Cambria"/>
                <a:ea typeface="Cambria"/>
                <a:cs typeface="Cambria"/>
                <a:sym typeface="Cambria"/>
              </a:rPr>
              <a:t>– Reduced traction and control</a:t>
            </a:r>
            <a:endParaRPr sz="1200">
              <a:solidFill>
                <a:schemeClr val="dk1"/>
              </a:solidFill>
              <a:latin typeface="Cambria"/>
              <a:ea typeface="Cambria"/>
              <a:cs typeface="Cambria"/>
              <a:sym typeface="Cambria"/>
            </a:endParaRPr>
          </a:p>
          <a:p>
            <a:pPr marL="685800" lvl="0" indent="-241300" algn="l" rtl="0">
              <a:lnSpc>
                <a:spcPct val="115000"/>
              </a:lnSpc>
              <a:spcBef>
                <a:spcPts val="0"/>
              </a:spcBef>
              <a:spcAft>
                <a:spcPts val="0"/>
              </a:spcAft>
              <a:buSzPts val="1200"/>
              <a:buFont typeface="Cambria"/>
              <a:buChar char="●"/>
            </a:pPr>
            <a:r>
              <a:rPr lang="en" sz="1200" b="1">
                <a:solidFill>
                  <a:schemeClr val="dk1"/>
                </a:solidFill>
                <a:latin typeface="Cambria"/>
                <a:ea typeface="Cambria"/>
                <a:cs typeface="Cambria"/>
                <a:sym typeface="Cambria"/>
              </a:rPr>
              <a:t>Cold-Induced Failures</a:t>
            </a:r>
            <a:r>
              <a:rPr lang="en" sz="1200">
                <a:solidFill>
                  <a:schemeClr val="dk1"/>
                </a:solidFill>
                <a:latin typeface="Cambria"/>
                <a:ea typeface="Cambria"/>
                <a:cs typeface="Cambria"/>
                <a:sym typeface="Cambria"/>
              </a:rPr>
              <a:t> – Mechanical and electronic malfunctions</a:t>
            </a:r>
            <a:endParaRPr sz="1200">
              <a:solidFill>
                <a:schemeClr val="dk1"/>
              </a:solidFill>
              <a:latin typeface="Cambria"/>
              <a:ea typeface="Cambria"/>
              <a:cs typeface="Cambria"/>
              <a:sym typeface="Cambria"/>
            </a:endParaRPr>
          </a:p>
          <a:p>
            <a:pPr marL="685800" lvl="0" indent="-241300" algn="l" rtl="0">
              <a:lnSpc>
                <a:spcPct val="115000"/>
              </a:lnSpc>
              <a:spcBef>
                <a:spcPts val="0"/>
              </a:spcBef>
              <a:spcAft>
                <a:spcPts val="0"/>
              </a:spcAft>
              <a:buSzPts val="1200"/>
              <a:buFont typeface="Cambria"/>
              <a:buChar char="●"/>
            </a:pPr>
            <a:r>
              <a:rPr lang="en" sz="1200" b="1">
                <a:solidFill>
                  <a:schemeClr val="dk1"/>
                </a:solidFill>
                <a:latin typeface="Cambria"/>
                <a:ea typeface="Cambria"/>
                <a:cs typeface="Cambria"/>
                <a:sym typeface="Cambria"/>
              </a:rPr>
              <a:t>Vehicle Heat Impact </a:t>
            </a:r>
            <a:r>
              <a:rPr lang="en" sz="1200">
                <a:solidFill>
                  <a:schemeClr val="dk1"/>
                </a:solidFill>
                <a:latin typeface="Cambria"/>
                <a:ea typeface="Cambria"/>
                <a:cs typeface="Cambria"/>
                <a:sym typeface="Cambria"/>
              </a:rPr>
              <a:t>– Local permafrost thawing risk</a:t>
            </a:r>
            <a:endParaRPr sz="1200">
              <a:solidFill>
                <a:schemeClr val="dk1"/>
              </a:solidFill>
              <a:latin typeface="Cambria"/>
              <a:ea typeface="Cambria"/>
              <a:cs typeface="Cambria"/>
              <a:sym typeface="Cambria"/>
            </a:endParaRPr>
          </a:p>
          <a:p>
            <a:pPr marL="685800" lvl="0" indent="-241300" algn="l" rtl="0">
              <a:lnSpc>
                <a:spcPct val="115000"/>
              </a:lnSpc>
              <a:spcBef>
                <a:spcPts val="0"/>
              </a:spcBef>
              <a:spcAft>
                <a:spcPts val="0"/>
              </a:spcAft>
              <a:buSzPts val="1200"/>
              <a:buFont typeface="Cambria"/>
              <a:buChar char="●"/>
            </a:pPr>
            <a:r>
              <a:rPr lang="en" sz="1200" b="1">
                <a:solidFill>
                  <a:schemeClr val="dk1"/>
                </a:solidFill>
                <a:latin typeface="Cambria"/>
                <a:ea typeface="Cambria"/>
                <a:cs typeface="Cambria"/>
                <a:sym typeface="Cambria"/>
              </a:rPr>
              <a:t>Sensor Reliability Issues</a:t>
            </a:r>
            <a:r>
              <a:rPr lang="en" sz="1200">
                <a:solidFill>
                  <a:schemeClr val="dk1"/>
                </a:solidFill>
                <a:latin typeface="Cambria"/>
                <a:ea typeface="Cambria"/>
                <a:cs typeface="Cambria"/>
                <a:sym typeface="Cambria"/>
              </a:rPr>
              <a:t> – Obstructed LiDAR and cameras</a:t>
            </a:r>
            <a:endParaRPr sz="1200">
              <a:solidFill>
                <a:schemeClr val="dk1"/>
              </a:solidFill>
              <a:latin typeface="Cambria"/>
              <a:ea typeface="Cambria"/>
              <a:cs typeface="Cambria"/>
              <a:sym typeface="Cambria"/>
            </a:endParaRPr>
          </a:p>
          <a:p>
            <a:pPr marL="685800" lvl="0" indent="-241300" algn="l" rtl="0">
              <a:lnSpc>
                <a:spcPct val="115000"/>
              </a:lnSpc>
              <a:spcBef>
                <a:spcPts val="0"/>
              </a:spcBef>
              <a:spcAft>
                <a:spcPts val="0"/>
              </a:spcAft>
              <a:buSzPts val="1200"/>
              <a:buFont typeface="Cambria"/>
              <a:buChar char="●"/>
            </a:pPr>
            <a:r>
              <a:rPr lang="en" sz="1200" b="1">
                <a:solidFill>
                  <a:schemeClr val="dk1"/>
                </a:solidFill>
                <a:latin typeface="Cambria"/>
                <a:ea typeface="Cambria"/>
                <a:cs typeface="Cambria"/>
                <a:sym typeface="Cambria"/>
              </a:rPr>
              <a:t>Waterlogged Terrain</a:t>
            </a:r>
            <a:r>
              <a:rPr lang="en" sz="1200">
                <a:solidFill>
                  <a:schemeClr val="dk1"/>
                </a:solidFill>
                <a:latin typeface="Cambria"/>
                <a:ea typeface="Cambria"/>
                <a:cs typeface="Cambria"/>
                <a:sym typeface="Cambria"/>
              </a:rPr>
              <a:t> – High resistance and energy usage</a:t>
            </a:r>
            <a:endParaRPr sz="1200">
              <a:solidFill>
                <a:schemeClr val="dk1"/>
              </a:solidFill>
              <a:latin typeface="Cambria"/>
              <a:ea typeface="Cambria"/>
              <a:cs typeface="Cambria"/>
              <a:sym typeface="Cambria"/>
            </a:endParaRPr>
          </a:p>
          <a:p>
            <a:pPr marL="685800" lvl="0" indent="-241300" algn="l" rtl="0">
              <a:lnSpc>
                <a:spcPct val="115000"/>
              </a:lnSpc>
              <a:spcBef>
                <a:spcPts val="0"/>
              </a:spcBef>
              <a:spcAft>
                <a:spcPts val="0"/>
              </a:spcAft>
              <a:buSzPts val="1200"/>
              <a:buFont typeface="Cambria"/>
              <a:buChar char="●"/>
            </a:pPr>
            <a:r>
              <a:rPr lang="en" sz="1200" b="1">
                <a:solidFill>
                  <a:schemeClr val="dk1"/>
                </a:solidFill>
                <a:latin typeface="Cambria"/>
                <a:ea typeface="Cambria"/>
                <a:cs typeface="Cambria"/>
                <a:sym typeface="Cambria"/>
              </a:rPr>
              <a:t>Path Planning Challenges </a:t>
            </a:r>
            <a:r>
              <a:rPr lang="en" sz="1200">
                <a:solidFill>
                  <a:schemeClr val="dk1"/>
                </a:solidFill>
                <a:latin typeface="Cambria"/>
                <a:ea typeface="Cambria"/>
                <a:cs typeface="Cambria"/>
                <a:sym typeface="Cambria"/>
              </a:rPr>
              <a:t>– Constant terrain changes</a:t>
            </a:r>
            <a:endParaRPr sz="1200">
              <a:solidFill>
                <a:schemeClr val="dk1"/>
              </a:solidFill>
              <a:latin typeface="Cambria"/>
              <a:ea typeface="Cambria"/>
              <a:cs typeface="Cambria"/>
              <a:sym typeface="Cambria"/>
            </a:endParaRPr>
          </a:p>
          <a:p>
            <a:pPr marL="0" lvl="0" indent="0" algn="l" rtl="0">
              <a:lnSpc>
                <a:spcPct val="100000"/>
              </a:lnSpc>
              <a:spcBef>
                <a:spcPts val="0"/>
              </a:spcBef>
              <a:spcAft>
                <a:spcPts val="0"/>
              </a:spcAft>
              <a:buNone/>
            </a:pPr>
            <a:endParaRPr sz="500" b="1">
              <a:solidFill>
                <a:schemeClr val="dk1"/>
              </a:solidFill>
              <a:latin typeface="Cambria"/>
              <a:ea typeface="Cambria"/>
              <a:cs typeface="Cambria"/>
              <a:sym typeface="Cambria"/>
            </a:endParaRPr>
          </a:p>
          <a:p>
            <a:pPr marL="177800" lvl="0" indent="-38100" algn="just" rtl="0">
              <a:lnSpc>
                <a:spcPct val="90000"/>
              </a:lnSpc>
              <a:spcBef>
                <a:spcPts val="0"/>
              </a:spcBef>
              <a:spcAft>
                <a:spcPts val="0"/>
              </a:spcAft>
              <a:buClr>
                <a:schemeClr val="dk1"/>
              </a:buClr>
              <a:buSzPts val="2100"/>
              <a:buNone/>
            </a:pPr>
            <a:endParaRPr sz="500" b="1">
              <a:solidFill>
                <a:schemeClr val="dk1"/>
              </a:solidFill>
              <a:latin typeface="Cambria"/>
              <a:ea typeface="Cambria"/>
              <a:cs typeface="Cambria"/>
              <a:sym typeface="Cambria"/>
            </a:endParaRPr>
          </a:p>
        </p:txBody>
      </p:sp>
      <p:cxnSp>
        <p:nvCxnSpPr>
          <p:cNvPr id="95" name="Google Shape;95;p17"/>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96" name="Google Shape;96;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97" name="Google Shape;97;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98" name="Google Shape;98;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8"/>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104" name="Google Shape;104;p18"/>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105" name="Google Shape;105;p18"/>
          <p:cNvSpPr txBox="1"/>
          <p:nvPr/>
        </p:nvSpPr>
        <p:spPr>
          <a:xfrm>
            <a:off x="455550" y="1072175"/>
            <a:ext cx="8340900" cy="4070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400"/>
              </a:spcBef>
              <a:spcAft>
                <a:spcPts val="0"/>
              </a:spcAft>
              <a:buNone/>
            </a:pPr>
            <a:r>
              <a:rPr lang="en" sz="1100" b="1">
                <a:solidFill>
                  <a:schemeClr val="dk1"/>
                </a:solidFill>
                <a:latin typeface="Cambria"/>
                <a:ea typeface="Cambria"/>
                <a:cs typeface="Cambria"/>
                <a:sym typeface="Cambria"/>
              </a:rPr>
              <a:t>Region of Interest &amp; Time Period (INDIA):</a:t>
            </a:r>
            <a:endParaRPr sz="1100" b="1">
              <a:solidFill>
                <a:schemeClr val="dk1"/>
              </a:solidFill>
              <a:latin typeface="Cambria"/>
              <a:ea typeface="Cambria"/>
              <a:cs typeface="Cambria"/>
              <a:sym typeface="Cambria"/>
            </a:endParaRPr>
          </a:p>
          <a:p>
            <a:pPr marL="457200" lvl="0" indent="-298450" algn="just" rtl="0">
              <a:lnSpc>
                <a:spcPct val="115000"/>
              </a:lnSpc>
              <a:spcBef>
                <a:spcPts val="1200"/>
              </a:spcBef>
              <a:spcAft>
                <a:spcPts val="0"/>
              </a:spcAft>
              <a:buClr>
                <a:schemeClr val="dk1"/>
              </a:buClr>
              <a:buSzPts val="1100"/>
              <a:buChar char="●"/>
            </a:pPr>
            <a:r>
              <a:rPr lang="en" sz="1100" b="1">
                <a:solidFill>
                  <a:schemeClr val="dk1"/>
                </a:solidFill>
                <a:latin typeface="Cambria"/>
                <a:ea typeface="Cambria"/>
                <a:cs typeface="Cambria"/>
                <a:sym typeface="Cambria"/>
              </a:rPr>
              <a:t>Coordinates:</a:t>
            </a:r>
            <a:r>
              <a:rPr lang="en" sz="1100">
                <a:solidFill>
                  <a:schemeClr val="dk1"/>
                </a:solidFill>
                <a:latin typeface="Cambria"/>
                <a:ea typeface="Cambria"/>
                <a:cs typeface="Cambria"/>
                <a:sym typeface="Cambria"/>
              </a:rPr>
              <a:t> 75.5°E to 80.5°E, 36.5°N to 28.5°N</a:t>
            </a:r>
            <a:endParaRPr sz="1100">
              <a:solidFill>
                <a:schemeClr val="dk1"/>
              </a:solidFill>
              <a:latin typeface="Cambria"/>
              <a:ea typeface="Cambria"/>
              <a:cs typeface="Cambria"/>
              <a:sym typeface="Cambria"/>
            </a:endParaRPr>
          </a:p>
          <a:p>
            <a:pPr marL="457200" lvl="0" indent="-298450" algn="just" rtl="0">
              <a:lnSpc>
                <a:spcPct val="115000"/>
              </a:lnSpc>
              <a:spcBef>
                <a:spcPts val="0"/>
              </a:spcBef>
              <a:spcAft>
                <a:spcPts val="0"/>
              </a:spcAft>
              <a:buClr>
                <a:schemeClr val="dk1"/>
              </a:buClr>
              <a:buSzPts val="1100"/>
              <a:buChar char="●"/>
            </a:pPr>
            <a:r>
              <a:rPr lang="en" sz="1100" b="1">
                <a:solidFill>
                  <a:schemeClr val="dk1"/>
                </a:solidFill>
                <a:latin typeface="Cambria"/>
                <a:ea typeface="Cambria"/>
                <a:cs typeface="Cambria"/>
                <a:sym typeface="Cambria"/>
              </a:rPr>
              <a:t>Key Locations in India:</a:t>
            </a:r>
            <a:r>
              <a:rPr lang="en" sz="1100">
                <a:solidFill>
                  <a:schemeClr val="dk1"/>
                </a:solidFill>
                <a:latin typeface="Cambria"/>
                <a:ea typeface="Cambria"/>
                <a:cs typeface="Cambria"/>
                <a:sym typeface="Cambria"/>
              </a:rPr>
              <a:t> Leh, Kargil, Diskit, Hunder, Turtuk, Panamik, Sumur, Alchi, Likir, Basgo, Nimoo, Lamayuru, Saspol, Uleytokpo, Rizong</a:t>
            </a:r>
            <a:endParaRPr sz="1100">
              <a:solidFill>
                <a:schemeClr val="dk1"/>
              </a:solidFill>
              <a:latin typeface="Cambria"/>
              <a:ea typeface="Cambria"/>
              <a:cs typeface="Cambria"/>
              <a:sym typeface="Cambria"/>
            </a:endParaRPr>
          </a:p>
          <a:p>
            <a:pPr marL="457200" lvl="0" indent="-298450" algn="just" rtl="0">
              <a:lnSpc>
                <a:spcPct val="115000"/>
              </a:lnSpc>
              <a:spcBef>
                <a:spcPts val="0"/>
              </a:spcBef>
              <a:spcAft>
                <a:spcPts val="0"/>
              </a:spcAft>
              <a:buClr>
                <a:schemeClr val="dk1"/>
              </a:buClr>
              <a:buSzPts val="1100"/>
              <a:buChar char="●"/>
            </a:pPr>
            <a:r>
              <a:rPr lang="en" sz="1100" b="1">
                <a:solidFill>
                  <a:schemeClr val="dk1"/>
                </a:solidFill>
                <a:latin typeface="Cambria"/>
                <a:ea typeface="Cambria"/>
                <a:cs typeface="Cambria"/>
                <a:sym typeface="Cambria"/>
              </a:rPr>
              <a:t>Extended Plains:</a:t>
            </a:r>
            <a:r>
              <a:rPr lang="en" sz="1100">
                <a:solidFill>
                  <a:schemeClr val="dk1"/>
                </a:solidFill>
                <a:latin typeface="Cambria"/>
                <a:ea typeface="Cambria"/>
                <a:cs typeface="Cambria"/>
                <a:sym typeface="Cambria"/>
              </a:rPr>
              <a:t> Chandigarh, Ambala, Ludhiana, Patiala, Amritsar, Shimla, Solan, Dehradun, Meerut, Saharanpur, etc.</a:t>
            </a:r>
            <a:endParaRPr sz="1100">
              <a:solidFill>
                <a:schemeClr val="dk1"/>
              </a:solidFill>
              <a:latin typeface="Cambria"/>
              <a:ea typeface="Cambria"/>
              <a:cs typeface="Cambria"/>
              <a:sym typeface="Cambria"/>
            </a:endParaRPr>
          </a:p>
          <a:p>
            <a:pPr marL="457200" lvl="0" indent="-298450" algn="just" rtl="0">
              <a:lnSpc>
                <a:spcPct val="115000"/>
              </a:lnSpc>
              <a:spcBef>
                <a:spcPts val="0"/>
              </a:spcBef>
              <a:spcAft>
                <a:spcPts val="0"/>
              </a:spcAft>
              <a:buClr>
                <a:schemeClr val="dk1"/>
              </a:buClr>
              <a:buSzPts val="1100"/>
              <a:buChar char="●"/>
            </a:pPr>
            <a:r>
              <a:rPr lang="en" sz="1100" b="1">
                <a:solidFill>
                  <a:schemeClr val="dk1"/>
                </a:solidFill>
                <a:latin typeface="Cambria"/>
                <a:ea typeface="Cambria"/>
                <a:cs typeface="Cambria"/>
                <a:sym typeface="Cambria"/>
              </a:rPr>
              <a:t>Time Period:</a:t>
            </a:r>
            <a:r>
              <a:rPr lang="en" sz="1100">
                <a:solidFill>
                  <a:schemeClr val="dk1"/>
                </a:solidFill>
                <a:latin typeface="Cambria"/>
                <a:ea typeface="Cambria"/>
                <a:cs typeface="Cambria"/>
                <a:sym typeface="Cambria"/>
              </a:rPr>
              <a:t> January 2020 to December 2023</a:t>
            </a:r>
            <a:endParaRPr sz="1100">
              <a:solidFill>
                <a:schemeClr val="dk1"/>
              </a:solidFill>
              <a:latin typeface="Cambria"/>
              <a:ea typeface="Cambria"/>
              <a:cs typeface="Cambria"/>
              <a:sym typeface="Cambria"/>
            </a:endParaRPr>
          </a:p>
          <a:p>
            <a:pPr marL="0" lvl="0" indent="0" algn="just" rtl="0">
              <a:lnSpc>
                <a:spcPct val="115000"/>
              </a:lnSpc>
              <a:spcBef>
                <a:spcPts val="1400"/>
              </a:spcBef>
              <a:spcAft>
                <a:spcPts val="0"/>
              </a:spcAft>
              <a:buNone/>
            </a:pPr>
            <a:r>
              <a:rPr lang="en" sz="1100" b="1">
                <a:solidFill>
                  <a:schemeClr val="dk1"/>
                </a:solidFill>
                <a:latin typeface="Cambria"/>
                <a:ea typeface="Cambria"/>
                <a:cs typeface="Cambria"/>
                <a:sym typeface="Cambria"/>
              </a:rPr>
              <a:t>Permafrost Probability Model</a:t>
            </a:r>
            <a:endParaRPr sz="1100" b="1">
              <a:solidFill>
                <a:schemeClr val="dk1"/>
              </a:solidFill>
              <a:latin typeface="Cambria"/>
              <a:ea typeface="Cambria"/>
              <a:cs typeface="Cambria"/>
              <a:sym typeface="Cambria"/>
            </a:endParaRPr>
          </a:p>
          <a:p>
            <a:pPr marL="457200" lvl="0" indent="-298450" algn="just" rtl="0">
              <a:lnSpc>
                <a:spcPct val="100000"/>
              </a:lnSpc>
              <a:spcBef>
                <a:spcPts val="400"/>
              </a:spcBef>
              <a:spcAft>
                <a:spcPts val="0"/>
              </a:spcAft>
              <a:buClr>
                <a:schemeClr val="dk1"/>
              </a:buClr>
              <a:buSzPts val="1100"/>
              <a:buFont typeface="Cambria"/>
              <a:buChar char="●"/>
            </a:pPr>
            <a:r>
              <a:rPr lang="en" sz="1100">
                <a:solidFill>
                  <a:schemeClr val="dk1"/>
                </a:solidFill>
                <a:latin typeface="Cambria"/>
                <a:ea typeface="Cambria"/>
                <a:cs typeface="Cambria"/>
                <a:sym typeface="Cambria"/>
              </a:rPr>
              <a:t>Derived a weighted equation from literature (Raza et al., Overduin et al.)</a:t>
            </a:r>
            <a:endParaRPr sz="1100">
              <a:solidFill>
                <a:schemeClr val="dk1"/>
              </a:solidFill>
              <a:latin typeface="Cambria"/>
              <a:ea typeface="Cambria"/>
              <a:cs typeface="Cambria"/>
              <a:sym typeface="Cambria"/>
            </a:endParaRPr>
          </a:p>
          <a:p>
            <a:pPr marL="0" lvl="0" indent="0" algn="just" rtl="0">
              <a:lnSpc>
                <a:spcPct val="100000"/>
              </a:lnSpc>
              <a:spcBef>
                <a:spcPts val="400"/>
              </a:spcBef>
              <a:spcAft>
                <a:spcPts val="0"/>
              </a:spcAft>
              <a:buNone/>
            </a:pPr>
            <a:endParaRPr sz="100">
              <a:solidFill>
                <a:schemeClr val="dk1"/>
              </a:solidFill>
              <a:latin typeface="Cambria"/>
              <a:ea typeface="Cambria"/>
              <a:cs typeface="Cambria"/>
              <a:sym typeface="Cambria"/>
            </a:endParaRPr>
          </a:p>
          <a:p>
            <a:pPr marL="457200" lvl="0" indent="-298450" algn="just" rtl="0">
              <a:lnSpc>
                <a:spcPct val="100000"/>
              </a:lnSpc>
              <a:spcBef>
                <a:spcPts val="400"/>
              </a:spcBef>
              <a:spcAft>
                <a:spcPts val="0"/>
              </a:spcAft>
              <a:buClr>
                <a:schemeClr val="dk1"/>
              </a:buClr>
              <a:buSzPts val="1100"/>
              <a:buChar char="●"/>
            </a:pPr>
            <a:r>
              <a:rPr lang="en" sz="1100" b="1">
                <a:solidFill>
                  <a:schemeClr val="dk1"/>
                </a:solidFill>
                <a:latin typeface="Cambria"/>
                <a:ea typeface="Cambria"/>
                <a:cs typeface="Cambria"/>
                <a:sym typeface="Cambria"/>
              </a:rPr>
              <a:t>Formula:</a:t>
            </a:r>
            <a:r>
              <a:rPr lang="en" sz="1100">
                <a:solidFill>
                  <a:schemeClr val="dk1"/>
                </a:solidFill>
                <a:latin typeface="Cambria"/>
                <a:ea typeface="Cambria"/>
                <a:cs typeface="Cambria"/>
                <a:sym typeface="Cambria"/>
              </a:rPr>
              <a:t> X = Wm * Rm + Wp * Rp + Wa * Ra + Ws * Rs;  PE = X * GSC</a:t>
            </a:r>
            <a:endParaRPr sz="1100">
              <a:solidFill>
                <a:schemeClr val="dk1"/>
              </a:solidFill>
              <a:latin typeface="Cambria"/>
              <a:ea typeface="Cambria"/>
              <a:cs typeface="Cambria"/>
              <a:sym typeface="Cambria"/>
            </a:endParaRPr>
          </a:p>
          <a:p>
            <a:pPr marL="457200" lvl="0" indent="-298450" algn="just" rtl="0">
              <a:lnSpc>
                <a:spcPct val="100000"/>
              </a:lnSpc>
              <a:spcBef>
                <a:spcPts val="400"/>
              </a:spcBef>
              <a:spcAft>
                <a:spcPts val="0"/>
              </a:spcAft>
              <a:buClr>
                <a:schemeClr val="dk1"/>
              </a:buClr>
              <a:buSzPts val="1100"/>
              <a:buFont typeface="Cambria"/>
              <a:buChar char="●"/>
            </a:pPr>
            <a:r>
              <a:rPr lang="en" sz="1100">
                <a:solidFill>
                  <a:schemeClr val="dk1"/>
                </a:solidFill>
                <a:latin typeface="Cambria"/>
                <a:ea typeface="Cambria"/>
                <a:cs typeface="Cambria"/>
                <a:sym typeface="Cambria"/>
              </a:rPr>
              <a:t>Input factors:</a:t>
            </a:r>
            <a:endParaRPr sz="1100">
              <a:solidFill>
                <a:schemeClr val="dk1"/>
              </a:solidFill>
              <a:latin typeface="Cambria"/>
              <a:ea typeface="Cambria"/>
              <a:cs typeface="Cambria"/>
              <a:sym typeface="Cambria"/>
            </a:endParaRPr>
          </a:p>
          <a:p>
            <a:pPr marL="914400" lvl="1" indent="-298450" algn="just" rtl="0">
              <a:lnSpc>
                <a:spcPct val="100000"/>
              </a:lnSpc>
              <a:spcBef>
                <a:spcPts val="400"/>
              </a:spcBef>
              <a:spcAft>
                <a:spcPts val="0"/>
              </a:spcAft>
              <a:buClr>
                <a:schemeClr val="dk1"/>
              </a:buClr>
              <a:buSzPts val="1100"/>
              <a:buFont typeface="Cambria"/>
              <a:buChar char="○"/>
            </a:pPr>
            <a:r>
              <a:rPr lang="en" sz="1100">
                <a:solidFill>
                  <a:schemeClr val="dk1"/>
                </a:solidFill>
                <a:latin typeface="Cambria"/>
                <a:ea typeface="Cambria"/>
                <a:cs typeface="Cambria"/>
                <a:sym typeface="Cambria"/>
              </a:rPr>
              <a:t>MAAT (BMAT from MODIS LST)</a:t>
            </a:r>
            <a:endParaRPr sz="1100">
              <a:solidFill>
                <a:schemeClr val="dk1"/>
              </a:solidFill>
              <a:latin typeface="Cambria"/>
              <a:ea typeface="Cambria"/>
              <a:cs typeface="Cambria"/>
              <a:sym typeface="Cambria"/>
            </a:endParaRPr>
          </a:p>
          <a:p>
            <a:pPr marL="914400" lvl="1" indent="-298450" algn="just" rtl="0">
              <a:lnSpc>
                <a:spcPct val="100000"/>
              </a:lnSpc>
              <a:spcBef>
                <a:spcPts val="400"/>
              </a:spcBef>
              <a:spcAft>
                <a:spcPts val="0"/>
              </a:spcAft>
              <a:buClr>
                <a:schemeClr val="dk1"/>
              </a:buClr>
              <a:buSzPts val="1100"/>
              <a:buFont typeface="Cambria"/>
              <a:buChar char="○"/>
            </a:pPr>
            <a:r>
              <a:rPr lang="en" sz="1100">
                <a:solidFill>
                  <a:schemeClr val="dk1"/>
                </a:solidFill>
                <a:latin typeface="Cambria"/>
                <a:ea typeface="Cambria"/>
                <a:cs typeface="Cambria"/>
                <a:sym typeface="Cambria"/>
              </a:rPr>
              <a:t>Slope &amp; Aspect (from SRTM DEM)</a:t>
            </a:r>
            <a:endParaRPr sz="1100">
              <a:solidFill>
                <a:schemeClr val="dk1"/>
              </a:solidFill>
              <a:latin typeface="Cambria"/>
              <a:ea typeface="Cambria"/>
              <a:cs typeface="Cambria"/>
              <a:sym typeface="Cambria"/>
            </a:endParaRPr>
          </a:p>
          <a:p>
            <a:pPr marL="914400" lvl="1" indent="-298450" algn="just" rtl="0">
              <a:lnSpc>
                <a:spcPct val="100000"/>
              </a:lnSpc>
              <a:spcBef>
                <a:spcPts val="400"/>
              </a:spcBef>
              <a:spcAft>
                <a:spcPts val="0"/>
              </a:spcAft>
              <a:buClr>
                <a:schemeClr val="dk1"/>
              </a:buClr>
              <a:buSzPts val="1100"/>
              <a:buFont typeface="Cambria"/>
              <a:buChar char="○"/>
            </a:pPr>
            <a:r>
              <a:rPr lang="en" sz="1100">
                <a:solidFill>
                  <a:schemeClr val="dk1"/>
                </a:solidFill>
                <a:latin typeface="Cambria"/>
                <a:ea typeface="Cambria"/>
                <a:cs typeface="Cambria"/>
                <a:sym typeface="Cambria"/>
              </a:rPr>
              <a:t>PISR (Potential Solar Radiation)</a:t>
            </a:r>
            <a:endParaRPr sz="1100">
              <a:solidFill>
                <a:schemeClr val="dk1"/>
              </a:solidFill>
              <a:latin typeface="Cambria"/>
              <a:ea typeface="Cambria"/>
              <a:cs typeface="Cambria"/>
              <a:sym typeface="Cambria"/>
            </a:endParaRPr>
          </a:p>
          <a:p>
            <a:pPr marL="914400" lvl="1" indent="-298450" algn="just" rtl="0">
              <a:lnSpc>
                <a:spcPct val="100000"/>
              </a:lnSpc>
              <a:spcBef>
                <a:spcPts val="400"/>
              </a:spcBef>
              <a:spcAft>
                <a:spcPts val="0"/>
              </a:spcAft>
              <a:buClr>
                <a:schemeClr val="dk1"/>
              </a:buClr>
              <a:buSzPts val="1100"/>
              <a:buFont typeface="Cambria"/>
              <a:buChar char="○"/>
            </a:pPr>
            <a:r>
              <a:rPr lang="en" sz="1100">
                <a:solidFill>
                  <a:schemeClr val="dk1"/>
                </a:solidFill>
                <a:latin typeface="Cambria"/>
                <a:ea typeface="Cambria"/>
                <a:cs typeface="Cambria"/>
                <a:sym typeface="Cambria"/>
              </a:rPr>
              <a:t>Ground Surface Cover (NDVI, NDSI)</a:t>
            </a:r>
            <a:endParaRPr sz="1100">
              <a:solidFill>
                <a:schemeClr val="dk1"/>
              </a:solidFill>
              <a:latin typeface="Cambria"/>
              <a:ea typeface="Cambria"/>
              <a:cs typeface="Cambria"/>
              <a:sym typeface="Cambria"/>
            </a:endParaRPr>
          </a:p>
          <a:p>
            <a:pPr marL="457200" lvl="0" indent="-298450" algn="just" rtl="0">
              <a:lnSpc>
                <a:spcPct val="100000"/>
              </a:lnSpc>
              <a:spcBef>
                <a:spcPts val="400"/>
              </a:spcBef>
              <a:spcAft>
                <a:spcPts val="0"/>
              </a:spcAft>
              <a:buClr>
                <a:schemeClr val="dk1"/>
              </a:buClr>
              <a:buSzPts val="1100"/>
              <a:buFont typeface="Cambria"/>
              <a:buChar char="●"/>
            </a:pPr>
            <a:r>
              <a:rPr lang="en" sz="1100">
                <a:solidFill>
                  <a:schemeClr val="dk1"/>
                </a:solidFill>
                <a:latin typeface="Cambria"/>
                <a:ea typeface="Cambria"/>
                <a:cs typeface="Cambria"/>
                <a:sym typeface="Cambria"/>
              </a:rPr>
              <a:t>Normalized ratings and fixed weights (Wm=0.4, Wp=0.2, Wa=0.2, Ws=0.2)</a:t>
            </a:r>
            <a:endParaRPr sz="1100">
              <a:solidFill>
                <a:schemeClr val="dk1"/>
              </a:solidFill>
              <a:latin typeface="Cambria"/>
              <a:ea typeface="Cambria"/>
              <a:cs typeface="Cambria"/>
              <a:sym typeface="Cambria"/>
            </a:endParaRPr>
          </a:p>
          <a:p>
            <a:pPr marL="0" lvl="0" indent="0" algn="just" rtl="0">
              <a:lnSpc>
                <a:spcPct val="115000"/>
              </a:lnSpc>
              <a:spcBef>
                <a:spcPts val="1200"/>
              </a:spcBef>
              <a:spcAft>
                <a:spcPts val="1200"/>
              </a:spcAft>
              <a:buNone/>
            </a:pPr>
            <a:endParaRPr sz="1200">
              <a:solidFill>
                <a:schemeClr val="dk1"/>
              </a:solidFill>
              <a:latin typeface="Cambria"/>
              <a:ea typeface="Cambria"/>
              <a:cs typeface="Cambria"/>
              <a:sym typeface="Cambria"/>
            </a:endParaRPr>
          </a:p>
        </p:txBody>
      </p:sp>
      <p:sp>
        <p:nvSpPr>
          <p:cNvPr id="106" name="Google Shape;106;p18"/>
          <p:cNvSpPr txBox="1"/>
          <p:nvPr/>
        </p:nvSpPr>
        <p:spPr>
          <a:xfrm>
            <a:off x="5741850" y="2568575"/>
            <a:ext cx="3161100" cy="2232000"/>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n" sz="700" b="1">
                <a:solidFill>
                  <a:schemeClr val="dk1"/>
                </a:solidFill>
                <a:latin typeface="Cambria"/>
                <a:ea typeface="Cambria"/>
                <a:cs typeface="Cambria"/>
                <a:sym typeface="Cambria"/>
              </a:rPr>
              <a:t>Weights:</a:t>
            </a:r>
            <a:endParaRPr sz="700" b="1">
              <a:solidFill>
                <a:schemeClr val="dk1"/>
              </a:solidFill>
              <a:latin typeface="Cambria"/>
              <a:ea typeface="Cambria"/>
              <a:cs typeface="Cambria"/>
              <a:sym typeface="Cambria"/>
            </a:endParaRPr>
          </a:p>
          <a:p>
            <a:pPr marL="457200" lvl="0" indent="-273050" algn="just" rtl="0">
              <a:lnSpc>
                <a:spcPct val="100000"/>
              </a:lnSpc>
              <a:spcBef>
                <a:spcPts val="0"/>
              </a:spcBef>
              <a:spcAft>
                <a:spcPts val="0"/>
              </a:spcAft>
              <a:buClr>
                <a:schemeClr val="dk1"/>
              </a:buClr>
              <a:buSzPts val="700"/>
              <a:buChar char="●"/>
            </a:pPr>
            <a:r>
              <a:rPr lang="en" sz="700" b="1">
                <a:solidFill>
                  <a:schemeClr val="dk1"/>
                </a:solidFill>
                <a:latin typeface="Cambria"/>
                <a:ea typeface="Cambria"/>
                <a:cs typeface="Cambria"/>
                <a:sym typeface="Cambria"/>
              </a:rPr>
              <a:t>Wₘ</a:t>
            </a:r>
            <a:r>
              <a:rPr lang="en" sz="700">
                <a:solidFill>
                  <a:schemeClr val="dk1"/>
                </a:solidFill>
                <a:latin typeface="Cambria"/>
                <a:ea typeface="Cambria"/>
                <a:cs typeface="Cambria"/>
                <a:sym typeface="Cambria"/>
              </a:rPr>
              <a:t> – Weight for MAAT / BMAT (here, 0.4)</a:t>
            </a:r>
            <a:endParaRPr sz="700">
              <a:solidFill>
                <a:schemeClr val="dk1"/>
              </a:solidFill>
              <a:latin typeface="Cambria"/>
              <a:ea typeface="Cambria"/>
              <a:cs typeface="Cambria"/>
              <a:sym typeface="Cambria"/>
            </a:endParaRPr>
          </a:p>
          <a:p>
            <a:pPr marL="457200" lvl="0" indent="-273050" algn="just" rtl="0">
              <a:lnSpc>
                <a:spcPct val="100000"/>
              </a:lnSpc>
              <a:spcBef>
                <a:spcPts val="0"/>
              </a:spcBef>
              <a:spcAft>
                <a:spcPts val="0"/>
              </a:spcAft>
              <a:buClr>
                <a:schemeClr val="dk1"/>
              </a:buClr>
              <a:buSzPts val="700"/>
              <a:buChar char="●"/>
            </a:pPr>
            <a:r>
              <a:rPr lang="en" sz="700" b="1">
                <a:solidFill>
                  <a:schemeClr val="dk1"/>
                </a:solidFill>
                <a:latin typeface="Cambria"/>
                <a:ea typeface="Cambria"/>
                <a:cs typeface="Cambria"/>
                <a:sym typeface="Cambria"/>
              </a:rPr>
              <a:t>Wₚ</a:t>
            </a:r>
            <a:r>
              <a:rPr lang="en" sz="700">
                <a:solidFill>
                  <a:schemeClr val="dk1"/>
                </a:solidFill>
                <a:latin typeface="Cambria"/>
                <a:ea typeface="Cambria"/>
                <a:cs typeface="Cambria"/>
                <a:sym typeface="Cambria"/>
              </a:rPr>
              <a:t> – Weight for PISR (0.2)</a:t>
            </a:r>
            <a:endParaRPr sz="700">
              <a:solidFill>
                <a:schemeClr val="dk1"/>
              </a:solidFill>
              <a:latin typeface="Cambria"/>
              <a:ea typeface="Cambria"/>
              <a:cs typeface="Cambria"/>
              <a:sym typeface="Cambria"/>
            </a:endParaRPr>
          </a:p>
          <a:p>
            <a:pPr marL="457200" lvl="0" indent="-273050" algn="just" rtl="0">
              <a:lnSpc>
                <a:spcPct val="100000"/>
              </a:lnSpc>
              <a:spcBef>
                <a:spcPts val="0"/>
              </a:spcBef>
              <a:spcAft>
                <a:spcPts val="0"/>
              </a:spcAft>
              <a:buClr>
                <a:schemeClr val="dk1"/>
              </a:buClr>
              <a:buSzPts val="700"/>
              <a:buChar char="●"/>
            </a:pPr>
            <a:r>
              <a:rPr lang="en" sz="700" b="1">
                <a:solidFill>
                  <a:schemeClr val="dk1"/>
                </a:solidFill>
                <a:latin typeface="Cambria"/>
                <a:ea typeface="Cambria"/>
                <a:cs typeface="Cambria"/>
                <a:sym typeface="Cambria"/>
              </a:rPr>
              <a:t>Wₐ</a:t>
            </a:r>
            <a:r>
              <a:rPr lang="en" sz="700">
                <a:solidFill>
                  <a:schemeClr val="dk1"/>
                </a:solidFill>
                <a:latin typeface="Cambria"/>
                <a:ea typeface="Cambria"/>
                <a:cs typeface="Cambria"/>
                <a:sym typeface="Cambria"/>
              </a:rPr>
              <a:t> – Weight for Aspect (0.2)</a:t>
            </a:r>
            <a:endParaRPr sz="700">
              <a:solidFill>
                <a:schemeClr val="dk1"/>
              </a:solidFill>
              <a:latin typeface="Cambria"/>
              <a:ea typeface="Cambria"/>
              <a:cs typeface="Cambria"/>
              <a:sym typeface="Cambria"/>
            </a:endParaRPr>
          </a:p>
          <a:p>
            <a:pPr marL="457200" lvl="0" indent="-273050" algn="just" rtl="0">
              <a:lnSpc>
                <a:spcPct val="100000"/>
              </a:lnSpc>
              <a:spcBef>
                <a:spcPts val="0"/>
              </a:spcBef>
              <a:spcAft>
                <a:spcPts val="0"/>
              </a:spcAft>
              <a:buClr>
                <a:schemeClr val="dk1"/>
              </a:buClr>
              <a:buSzPts val="700"/>
              <a:buChar char="●"/>
            </a:pPr>
            <a:r>
              <a:rPr lang="en" sz="700" b="1">
                <a:solidFill>
                  <a:schemeClr val="dk1"/>
                </a:solidFill>
                <a:latin typeface="Cambria"/>
                <a:ea typeface="Cambria"/>
                <a:cs typeface="Cambria"/>
                <a:sym typeface="Cambria"/>
              </a:rPr>
              <a:t>Wₛ</a:t>
            </a:r>
            <a:r>
              <a:rPr lang="en" sz="700">
                <a:solidFill>
                  <a:schemeClr val="dk1"/>
                </a:solidFill>
                <a:latin typeface="Cambria"/>
                <a:ea typeface="Cambria"/>
                <a:cs typeface="Cambria"/>
                <a:sym typeface="Cambria"/>
              </a:rPr>
              <a:t> – Weight for Slope (0.2)</a:t>
            </a:r>
            <a:br>
              <a:rPr lang="en" sz="700">
                <a:solidFill>
                  <a:schemeClr val="dk1"/>
                </a:solidFill>
                <a:latin typeface="Cambria"/>
                <a:ea typeface="Cambria"/>
                <a:cs typeface="Cambria"/>
                <a:sym typeface="Cambria"/>
              </a:rPr>
            </a:br>
            <a:endParaRPr sz="700">
              <a:solidFill>
                <a:schemeClr val="dk1"/>
              </a:solidFill>
              <a:latin typeface="Cambria"/>
              <a:ea typeface="Cambria"/>
              <a:cs typeface="Cambria"/>
              <a:sym typeface="Cambria"/>
            </a:endParaRPr>
          </a:p>
          <a:p>
            <a:pPr marL="0" lvl="0" indent="0" algn="just" rtl="0">
              <a:lnSpc>
                <a:spcPct val="100000"/>
              </a:lnSpc>
              <a:spcBef>
                <a:spcPts val="0"/>
              </a:spcBef>
              <a:spcAft>
                <a:spcPts val="0"/>
              </a:spcAft>
              <a:buNone/>
            </a:pPr>
            <a:r>
              <a:rPr lang="en" sz="700" b="1">
                <a:solidFill>
                  <a:schemeClr val="dk1"/>
                </a:solidFill>
                <a:latin typeface="Cambria"/>
                <a:ea typeface="Cambria"/>
                <a:cs typeface="Cambria"/>
                <a:sym typeface="Cambria"/>
              </a:rPr>
              <a:t>Ratings (normalized indices or reclassified scores):</a:t>
            </a:r>
            <a:endParaRPr sz="700" b="1">
              <a:solidFill>
                <a:schemeClr val="dk1"/>
              </a:solidFill>
              <a:latin typeface="Cambria"/>
              <a:ea typeface="Cambria"/>
              <a:cs typeface="Cambria"/>
              <a:sym typeface="Cambria"/>
            </a:endParaRPr>
          </a:p>
          <a:p>
            <a:pPr marL="457200" lvl="0" indent="-273050" algn="just" rtl="0">
              <a:lnSpc>
                <a:spcPct val="100000"/>
              </a:lnSpc>
              <a:spcBef>
                <a:spcPts val="0"/>
              </a:spcBef>
              <a:spcAft>
                <a:spcPts val="0"/>
              </a:spcAft>
              <a:buClr>
                <a:schemeClr val="dk1"/>
              </a:buClr>
              <a:buSzPts val="700"/>
              <a:buChar char="●"/>
            </a:pPr>
            <a:r>
              <a:rPr lang="en" sz="700" b="1">
                <a:solidFill>
                  <a:schemeClr val="dk1"/>
                </a:solidFill>
                <a:latin typeface="Cambria"/>
                <a:ea typeface="Cambria"/>
                <a:cs typeface="Cambria"/>
                <a:sym typeface="Cambria"/>
              </a:rPr>
              <a:t>Rₘ</a:t>
            </a:r>
            <a:r>
              <a:rPr lang="en" sz="700">
                <a:solidFill>
                  <a:schemeClr val="dk1"/>
                </a:solidFill>
                <a:latin typeface="Cambria"/>
                <a:ea typeface="Cambria"/>
                <a:cs typeface="Cambria"/>
                <a:sym typeface="Cambria"/>
              </a:rPr>
              <a:t> – Rating based on  MAAT (from MODIS LST)</a:t>
            </a:r>
            <a:endParaRPr sz="700">
              <a:solidFill>
                <a:schemeClr val="dk1"/>
              </a:solidFill>
              <a:latin typeface="Cambria"/>
              <a:ea typeface="Cambria"/>
              <a:cs typeface="Cambria"/>
              <a:sym typeface="Cambria"/>
            </a:endParaRPr>
          </a:p>
          <a:p>
            <a:pPr marL="457200" lvl="0" indent="-273050" algn="just" rtl="0">
              <a:lnSpc>
                <a:spcPct val="100000"/>
              </a:lnSpc>
              <a:spcBef>
                <a:spcPts val="0"/>
              </a:spcBef>
              <a:spcAft>
                <a:spcPts val="0"/>
              </a:spcAft>
              <a:buClr>
                <a:schemeClr val="dk1"/>
              </a:buClr>
              <a:buSzPts val="700"/>
              <a:buChar char="●"/>
            </a:pPr>
            <a:r>
              <a:rPr lang="en" sz="700" b="1">
                <a:solidFill>
                  <a:schemeClr val="dk1"/>
                </a:solidFill>
                <a:latin typeface="Cambria"/>
                <a:ea typeface="Cambria"/>
                <a:cs typeface="Cambria"/>
                <a:sym typeface="Cambria"/>
              </a:rPr>
              <a:t>Rₚ</a:t>
            </a:r>
            <a:r>
              <a:rPr lang="en" sz="700">
                <a:solidFill>
                  <a:schemeClr val="dk1"/>
                </a:solidFill>
                <a:latin typeface="Cambria"/>
                <a:ea typeface="Cambria"/>
                <a:cs typeface="Cambria"/>
                <a:sym typeface="Cambria"/>
              </a:rPr>
              <a:t> – Rating based on  PISR (from solar radiation models)</a:t>
            </a:r>
            <a:endParaRPr sz="700">
              <a:solidFill>
                <a:schemeClr val="dk1"/>
              </a:solidFill>
              <a:latin typeface="Cambria"/>
              <a:ea typeface="Cambria"/>
              <a:cs typeface="Cambria"/>
              <a:sym typeface="Cambria"/>
            </a:endParaRPr>
          </a:p>
          <a:p>
            <a:pPr marL="457200" lvl="0" indent="-273050" algn="just" rtl="0">
              <a:lnSpc>
                <a:spcPct val="100000"/>
              </a:lnSpc>
              <a:spcBef>
                <a:spcPts val="0"/>
              </a:spcBef>
              <a:spcAft>
                <a:spcPts val="0"/>
              </a:spcAft>
              <a:buClr>
                <a:schemeClr val="dk1"/>
              </a:buClr>
              <a:buSzPts val="700"/>
              <a:buChar char="●"/>
            </a:pPr>
            <a:r>
              <a:rPr lang="en" sz="700" b="1">
                <a:solidFill>
                  <a:schemeClr val="dk1"/>
                </a:solidFill>
                <a:latin typeface="Cambria"/>
                <a:ea typeface="Cambria"/>
                <a:cs typeface="Cambria"/>
                <a:sym typeface="Cambria"/>
              </a:rPr>
              <a:t>Rₐ</a:t>
            </a:r>
            <a:r>
              <a:rPr lang="en" sz="700">
                <a:solidFill>
                  <a:schemeClr val="dk1"/>
                </a:solidFill>
                <a:latin typeface="Cambria"/>
                <a:ea typeface="Cambria"/>
                <a:cs typeface="Cambria"/>
                <a:sym typeface="Cambria"/>
              </a:rPr>
              <a:t> – Rating based on aspect (north-facing vs. south-facing)</a:t>
            </a:r>
            <a:endParaRPr sz="700">
              <a:solidFill>
                <a:schemeClr val="dk1"/>
              </a:solidFill>
              <a:latin typeface="Cambria"/>
              <a:ea typeface="Cambria"/>
              <a:cs typeface="Cambria"/>
              <a:sym typeface="Cambria"/>
            </a:endParaRPr>
          </a:p>
          <a:p>
            <a:pPr marL="457200" lvl="0" indent="-273050" algn="just" rtl="0">
              <a:lnSpc>
                <a:spcPct val="100000"/>
              </a:lnSpc>
              <a:spcBef>
                <a:spcPts val="0"/>
              </a:spcBef>
              <a:spcAft>
                <a:spcPts val="0"/>
              </a:spcAft>
              <a:buClr>
                <a:schemeClr val="dk1"/>
              </a:buClr>
              <a:buSzPts val="700"/>
              <a:buChar char="●"/>
            </a:pPr>
            <a:r>
              <a:rPr lang="en" sz="700" b="1">
                <a:solidFill>
                  <a:schemeClr val="dk1"/>
                </a:solidFill>
                <a:latin typeface="Cambria"/>
                <a:ea typeface="Cambria"/>
                <a:cs typeface="Cambria"/>
                <a:sym typeface="Cambria"/>
              </a:rPr>
              <a:t>Rₛ</a:t>
            </a:r>
            <a:r>
              <a:rPr lang="en" sz="700">
                <a:solidFill>
                  <a:schemeClr val="dk1"/>
                </a:solidFill>
                <a:latin typeface="Cambria"/>
                <a:ea typeface="Cambria"/>
                <a:cs typeface="Cambria"/>
                <a:sym typeface="Cambria"/>
              </a:rPr>
              <a:t> – Rating based on slope steepness</a:t>
            </a:r>
            <a:br>
              <a:rPr lang="en" sz="700">
                <a:solidFill>
                  <a:schemeClr val="dk1"/>
                </a:solidFill>
                <a:latin typeface="Cambria"/>
                <a:ea typeface="Cambria"/>
                <a:cs typeface="Cambria"/>
                <a:sym typeface="Cambria"/>
              </a:rPr>
            </a:br>
            <a:endParaRPr sz="700">
              <a:solidFill>
                <a:schemeClr val="dk1"/>
              </a:solidFill>
              <a:latin typeface="Cambria"/>
              <a:ea typeface="Cambria"/>
              <a:cs typeface="Cambria"/>
              <a:sym typeface="Cambria"/>
            </a:endParaRPr>
          </a:p>
          <a:p>
            <a:pPr marL="0" lvl="0" indent="0" algn="just" rtl="0">
              <a:lnSpc>
                <a:spcPct val="100000"/>
              </a:lnSpc>
              <a:spcBef>
                <a:spcPts val="0"/>
              </a:spcBef>
              <a:spcAft>
                <a:spcPts val="0"/>
              </a:spcAft>
              <a:buNone/>
            </a:pPr>
            <a:r>
              <a:rPr lang="en" sz="700" b="1">
                <a:solidFill>
                  <a:schemeClr val="dk1"/>
                </a:solidFill>
                <a:latin typeface="Cambria"/>
                <a:ea typeface="Cambria"/>
                <a:cs typeface="Cambria"/>
                <a:sym typeface="Cambria"/>
              </a:rPr>
              <a:t>Ground Surface Cover Factor: GSC</a:t>
            </a:r>
            <a:r>
              <a:rPr lang="en" sz="700">
                <a:solidFill>
                  <a:schemeClr val="dk1"/>
                </a:solidFill>
                <a:latin typeface="Cambria"/>
                <a:ea typeface="Cambria"/>
                <a:cs typeface="Cambria"/>
                <a:sym typeface="Cambria"/>
              </a:rPr>
              <a:t> – Ground Surface Cover coefficient (derived from NDVI, NDSI, land cover classification). It adjusts the combined score to reflect the insulating or exposing effect of vegetation/snow/rock types.</a:t>
            </a:r>
            <a:br>
              <a:rPr lang="en" sz="700">
                <a:solidFill>
                  <a:schemeClr val="dk1"/>
                </a:solidFill>
                <a:latin typeface="Cambria"/>
                <a:ea typeface="Cambria"/>
                <a:cs typeface="Cambria"/>
                <a:sym typeface="Cambria"/>
              </a:rPr>
            </a:br>
            <a:endParaRPr sz="700">
              <a:solidFill>
                <a:schemeClr val="dk1"/>
              </a:solidFill>
              <a:latin typeface="Cambria"/>
              <a:ea typeface="Cambria"/>
              <a:cs typeface="Cambria"/>
              <a:sym typeface="Cambria"/>
            </a:endParaRPr>
          </a:p>
          <a:p>
            <a:pPr marL="0" lvl="0" indent="0" algn="just" rtl="0">
              <a:lnSpc>
                <a:spcPct val="100000"/>
              </a:lnSpc>
              <a:spcBef>
                <a:spcPts val="0"/>
              </a:spcBef>
              <a:spcAft>
                <a:spcPts val="0"/>
              </a:spcAft>
              <a:buNone/>
            </a:pPr>
            <a:r>
              <a:rPr lang="en" sz="700" b="1">
                <a:solidFill>
                  <a:schemeClr val="dk1"/>
                </a:solidFill>
                <a:latin typeface="Cambria"/>
                <a:ea typeface="Cambria"/>
                <a:cs typeface="Cambria"/>
                <a:sym typeface="Cambria"/>
              </a:rPr>
              <a:t>PE: Permafrost Estimation (PE)</a:t>
            </a:r>
            <a:r>
              <a:rPr lang="en" sz="700">
                <a:solidFill>
                  <a:schemeClr val="dk1"/>
                </a:solidFill>
                <a:latin typeface="Cambria"/>
                <a:ea typeface="Cambria"/>
                <a:cs typeface="Cambria"/>
                <a:sym typeface="Cambria"/>
              </a:rPr>
              <a:t> – Final probabilistic score indicating presence/absence likelihood of permafrost.</a:t>
            </a:r>
            <a:endParaRPr sz="700">
              <a:solidFill>
                <a:schemeClr val="dk1"/>
              </a:solidFill>
              <a:latin typeface="Cambria"/>
              <a:ea typeface="Cambria"/>
              <a:cs typeface="Cambria"/>
              <a:sym typeface="Cambria"/>
            </a:endParaRPr>
          </a:p>
        </p:txBody>
      </p:sp>
      <p:sp>
        <p:nvSpPr>
          <p:cNvPr id="107" name="Google Shape;107;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108" name="Google Shape;108;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109" name="Google Shape;10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115" name="Google Shape;115;p19"/>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pic>
        <p:nvPicPr>
          <p:cNvPr id="116" name="Google Shape;116;p19"/>
          <p:cNvPicPr preferRelativeResize="0"/>
          <p:nvPr/>
        </p:nvPicPr>
        <p:blipFill>
          <a:blip r:embed="rId3">
            <a:alphaModFix/>
          </a:blip>
          <a:stretch>
            <a:fillRect/>
          </a:stretch>
        </p:blipFill>
        <p:spPr>
          <a:xfrm>
            <a:off x="357225" y="1161875"/>
            <a:ext cx="3997651" cy="3574000"/>
          </a:xfrm>
          <a:prstGeom prst="rect">
            <a:avLst/>
          </a:prstGeom>
          <a:noFill/>
          <a:ln>
            <a:noFill/>
          </a:ln>
        </p:spPr>
      </p:pic>
      <p:sp>
        <p:nvSpPr>
          <p:cNvPr id="117" name="Google Shape;117;p19"/>
          <p:cNvSpPr txBox="1"/>
          <p:nvPr/>
        </p:nvSpPr>
        <p:spPr>
          <a:xfrm>
            <a:off x="4631400" y="1085675"/>
            <a:ext cx="4096800" cy="3879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100" b="1">
                <a:solidFill>
                  <a:schemeClr val="dk1"/>
                </a:solidFill>
                <a:latin typeface="Cambria"/>
                <a:ea typeface="Cambria"/>
                <a:cs typeface="Cambria"/>
                <a:sym typeface="Cambria"/>
              </a:rPr>
              <a:t>Step-by-Step Functionality:</a:t>
            </a:r>
            <a:endParaRPr sz="1100" b="1">
              <a:solidFill>
                <a:schemeClr val="dk1"/>
              </a:solidFill>
              <a:latin typeface="Cambria"/>
              <a:ea typeface="Cambria"/>
              <a:cs typeface="Cambria"/>
              <a:sym typeface="Cambria"/>
            </a:endParaRPr>
          </a:p>
          <a:p>
            <a:pPr marL="0" lvl="0" indent="0" algn="just" rtl="0">
              <a:spcBef>
                <a:spcPts val="0"/>
              </a:spcBef>
              <a:spcAft>
                <a:spcPts val="0"/>
              </a:spcAft>
              <a:buNone/>
            </a:pPr>
            <a:endParaRPr sz="1100" b="1">
              <a:solidFill>
                <a:schemeClr val="dk1"/>
              </a:solidFill>
              <a:latin typeface="Cambria"/>
              <a:ea typeface="Cambria"/>
              <a:cs typeface="Cambria"/>
              <a:sym typeface="Cambria"/>
            </a:endParaRPr>
          </a:p>
          <a:p>
            <a:pPr marL="0" lvl="0" indent="0" algn="just" rtl="0">
              <a:spcBef>
                <a:spcPts val="0"/>
              </a:spcBef>
              <a:spcAft>
                <a:spcPts val="0"/>
              </a:spcAft>
              <a:buNone/>
            </a:pPr>
            <a:r>
              <a:rPr lang="en" sz="1100" b="1">
                <a:solidFill>
                  <a:schemeClr val="dk1"/>
                </a:solidFill>
                <a:latin typeface="Cambria"/>
                <a:ea typeface="Cambria"/>
                <a:cs typeface="Cambria"/>
                <a:sym typeface="Cambria"/>
              </a:rPr>
              <a:t>1. Load Input Data</a:t>
            </a:r>
            <a:endParaRPr sz="1100" b="1">
              <a:solidFill>
                <a:schemeClr val="dk1"/>
              </a:solidFill>
              <a:latin typeface="Cambria"/>
              <a:ea typeface="Cambria"/>
              <a:cs typeface="Cambria"/>
              <a:sym typeface="Cambria"/>
            </a:endParaRPr>
          </a:p>
          <a:p>
            <a:pPr marL="457200" lvl="0" indent="-292100" algn="just" rtl="0">
              <a:spcBef>
                <a:spcPts val="0"/>
              </a:spcBef>
              <a:spcAft>
                <a:spcPts val="0"/>
              </a:spcAft>
              <a:buClr>
                <a:schemeClr val="dk1"/>
              </a:buClr>
              <a:buSzPts val="1000"/>
              <a:buFont typeface="Cambria"/>
              <a:buChar char="●"/>
            </a:pPr>
            <a:r>
              <a:rPr lang="en" sz="1100">
                <a:solidFill>
                  <a:schemeClr val="dk1"/>
                </a:solidFill>
                <a:latin typeface="Cambria"/>
                <a:ea typeface="Cambria"/>
                <a:cs typeface="Cambria"/>
                <a:sym typeface="Cambria"/>
              </a:rPr>
              <a:t>Reads raster files: DEM, LST, NDVI, Slope, NDSI, Soil properties, FDD, and TDD.</a:t>
            </a:r>
            <a:endParaRPr sz="1100">
              <a:solidFill>
                <a:schemeClr val="dk1"/>
              </a:solidFill>
              <a:latin typeface="Cambria"/>
              <a:ea typeface="Cambria"/>
              <a:cs typeface="Cambria"/>
              <a:sym typeface="Cambria"/>
            </a:endParaRPr>
          </a:p>
          <a:p>
            <a:pPr marL="457200" lvl="0" indent="-292100" algn="just" rtl="0">
              <a:spcBef>
                <a:spcPts val="0"/>
              </a:spcBef>
              <a:spcAft>
                <a:spcPts val="0"/>
              </a:spcAft>
              <a:buClr>
                <a:schemeClr val="dk1"/>
              </a:buClr>
              <a:buSzPts val="1000"/>
              <a:buFont typeface="Cambria"/>
              <a:buChar char="●"/>
            </a:pPr>
            <a:r>
              <a:rPr lang="en" sz="1100">
                <a:solidFill>
                  <a:schemeClr val="dk1"/>
                </a:solidFill>
                <a:latin typeface="Cambria"/>
                <a:ea typeface="Cambria"/>
                <a:cs typeface="Cambria"/>
                <a:sym typeface="Cambria"/>
              </a:rPr>
              <a:t>Resamples them to a common spatial resolution and shape using the DEM as reference.</a:t>
            </a:r>
            <a:endParaRPr sz="1100">
              <a:solidFill>
                <a:schemeClr val="dk1"/>
              </a:solidFill>
              <a:latin typeface="Cambria"/>
              <a:ea typeface="Cambria"/>
              <a:cs typeface="Cambria"/>
              <a:sym typeface="Cambria"/>
            </a:endParaRPr>
          </a:p>
          <a:p>
            <a:pPr marL="0" lvl="0" indent="0" algn="just" rtl="0">
              <a:spcBef>
                <a:spcPts val="0"/>
              </a:spcBef>
              <a:spcAft>
                <a:spcPts val="0"/>
              </a:spcAft>
              <a:buNone/>
            </a:pPr>
            <a:r>
              <a:rPr lang="en" sz="1100" b="1">
                <a:solidFill>
                  <a:schemeClr val="dk1"/>
                </a:solidFill>
                <a:latin typeface="Cambria"/>
                <a:ea typeface="Cambria"/>
                <a:cs typeface="Cambria"/>
                <a:sym typeface="Cambria"/>
              </a:rPr>
              <a:t>2. Clean FDD and TDD</a:t>
            </a:r>
            <a:endParaRPr sz="1100" b="1">
              <a:solidFill>
                <a:schemeClr val="dk1"/>
              </a:solidFill>
              <a:latin typeface="Cambria"/>
              <a:ea typeface="Cambria"/>
              <a:cs typeface="Cambria"/>
              <a:sym typeface="Cambria"/>
            </a:endParaRPr>
          </a:p>
          <a:p>
            <a:pPr marL="457200" lvl="0" indent="-292100" algn="just" rtl="0">
              <a:spcBef>
                <a:spcPts val="0"/>
              </a:spcBef>
              <a:spcAft>
                <a:spcPts val="0"/>
              </a:spcAft>
              <a:buClr>
                <a:schemeClr val="dk1"/>
              </a:buClr>
              <a:buSzPts val="1000"/>
              <a:buFont typeface="Cambria"/>
              <a:buChar char="●"/>
            </a:pPr>
            <a:r>
              <a:rPr lang="en" sz="1100">
                <a:solidFill>
                  <a:schemeClr val="dk1"/>
                </a:solidFill>
                <a:latin typeface="Cambria"/>
                <a:ea typeface="Cambria"/>
                <a:cs typeface="Cambria"/>
                <a:sym typeface="Cambria"/>
              </a:rPr>
              <a:t>Ensures all invalid values (NaN, inf, negative) are handled.</a:t>
            </a:r>
            <a:endParaRPr sz="1100">
              <a:solidFill>
                <a:schemeClr val="dk1"/>
              </a:solidFill>
              <a:latin typeface="Cambria"/>
              <a:ea typeface="Cambria"/>
              <a:cs typeface="Cambria"/>
              <a:sym typeface="Cambria"/>
            </a:endParaRPr>
          </a:p>
          <a:p>
            <a:pPr marL="457200" lvl="0" indent="-292100" algn="just" rtl="0">
              <a:spcBef>
                <a:spcPts val="0"/>
              </a:spcBef>
              <a:spcAft>
                <a:spcPts val="0"/>
              </a:spcAft>
              <a:buClr>
                <a:schemeClr val="dk1"/>
              </a:buClr>
              <a:buSzPts val="1000"/>
              <a:buFont typeface="Cambria"/>
              <a:buChar char="●"/>
            </a:pPr>
            <a:r>
              <a:rPr lang="en" sz="1100">
                <a:solidFill>
                  <a:schemeClr val="dk1"/>
                </a:solidFill>
                <a:latin typeface="Cambria"/>
                <a:ea typeface="Cambria"/>
                <a:cs typeface="Cambria"/>
                <a:sym typeface="Cambria"/>
              </a:rPr>
              <a:t>Resizes if shapes don’t match.</a:t>
            </a:r>
            <a:endParaRPr sz="1100">
              <a:solidFill>
                <a:schemeClr val="dk1"/>
              </a:solidFill>
              <a:latin typeface="Cambria"/>
              <a:ea typeface="Cambria"/>
              <a:cs typeface="Cambria"/>
              <a:sym typeface="Cambria"/>
            </a:endParaRPr>
          </a:p>
          <a:p>
            <a:pPr marL="0" lvl="0" indent="0" algn="just" rtl="0">
              <a:spcBef>
                <a:spcPts val="0"/>
              </a:spcBef>
              <a:spcAft>
                <a:spcPts val="0"/>
              </a:spcAft>
              <a:buNone/>
            </a:pPr>
            <a:r>
              <a:rPr lang="en" sz="1100" b="1">
                <a:solidFill>
                  <a:schemeClr val="dk1"/>
                </a:solidFill>
                <a:latin typeface="Cambria"/>
                <a:ea typeface="Cambria"/>
                <a:cs typeface="Cambria"/>
                <a:sym typeface="Cambria"/>
              </a:rPr>
              <a:t>3. Estimate Soil Thermal Properties</a:t>
            </a:r>
            <a:endParaRPr sz="1100" b="1">
              <a:solidFill>
                <a:schemeClr val="dk1"/>
              </a:solidFill>
              <a:latin typeface="Cambria"/>
              <a:ea typeface="Cambria"/>
              <a:cs typeface="Cambria"/>
              <a:sym typeface="Cambria"/>
            </a:endParaRPr>
          </a:p>
          <a:p>
            <a:pPr marL="457200" lvl="0" indent="-292100" algn="just" rtl="0">
              <a:spcBef>
                <a:spcPts val="0"/>
              </a:spcBef>
              <a:spcAft>
                <a:spcPts val="0"/>
              </a:spcAft>
              <a:buClr>
                <a:schemeClr val="dk1"/>
              </a:buClr>
              <a:buSzPts val="1000"/>
              <a:buFont typeface="Cambria"/>
              <a:buChar char="●"/>
            </a:pPr>
            <a:r>
              <a:rPr lang="en" sz="1100">
                <a:solidFill>
                  <a:schemeClr val="dk1"/>
                </a:solidFill>
                <a:latin typeface="Cambria"/>
                <a:ea typeface="Cambria"/>
                <a:cs typeface="Cambria"/>
                <a:sym typeface="Cambria"/>
              </a:rPr>
              <a:t>Computes frozen (Kf) and thawed (Kt) thermal conductivity using clay and bulk density.</a:t>
            </a:r>
            <a:endParaRPr sz="1100">
              <a:solidFill>
                <a:schemeClr val="dk1"/>
              </a:solidFill>
              <a:latin typeface="Cambria"/>
              <a:ea typeface="Cambria"/>
              <a:cs typeface="Cambria"/>
              <a:sym typeface="Cambria"/>
            </a:endParaRPr>
          </a:p>
          <a:p>
            <a:pPr marL="457200" lvl="0" indent="-292100" algn="just" rtl="0">
              <a:spcBef>
                <a:spcPts val="0"/>
              </a:spcBef>
              <a:spcAft>
                <a:spcPts val="0"/>
              </a:spcAft>
              <a:buClr>
                <a:schemeClr val="dk1"/>
              </a:buClr>
              <a:buSzPts val="1000"/>
              <a:buFont typeface="Cambria"/>
              <a:buChar char="●"/>
            </a:pPr>
            <a:r>
              <a:rPr lang="en" sz="1100">
                <a:solidFill>
                  <a:schemeClr val="dk1"/>
                </a:solidFill>
                <a:latin typeface="Cambria"/>
                <a:ea typeface="Cambria"/>
                <a:cs typeface="Cambria"/>
                <a:sym typeface="Cambria"/>
              </a:rPr>
              <a:t>Clips them to realistic physical ranges.</a:t>
            </a:r>
            <a:endParaRPr sz="1100">
              <a:solidFill>
                <a:schemeClr val="dk1"/>
              </a:solidFill>
              <a:latin typeface="Cambria"/>
              <a:ea typeface="Cambria"/>
              <a:cs typeface="Cambria"/>
              <a:sym typeface="Cambria"/>
            </a:endParaRPr>
          </a:p>
          <a:p>
            <a:pPr marL="0" lvl="0" indent="0" algn="just" rtl="0">
              <a:spcBef>
                <a:spcPts val="0"/>
              </a:spcBef>
              <a:spcAft>
                <a:spcPts val="0"/>
              </a:spcAft>
              <a:buNone/>
            </a:pPr>
            <a:r>
              <a:rPr lang="en" sz="1100" b="1">
                <a:solidFill>
                  <a:schemeClr val="dk1"/>
                </a:solidFill>
                <a:latin typeface="Cambria"/>
                <a:ea typeface="Cambria"/>
                <a:cs typeface="Cambria"/>
                <a:sym typeface="Cambria"/>
              </a:rPr>
              <a:t>4. Estimate n-factors</a:t>
            </a:r>
            <a:endParaRPr sz="1100" b="1">
              <a:solidFill>
                <a:schemeClr val="dk1"/>
              </a:solidFill>
              <a:latin typeface="Cambria"/>
              <a:ea typeface="Cambria"/>
              <a:cs typeface="Cambria"/>
              <a:sym typeface="Cambria"/>
            </a:endParaRPr>
          </a:p>
          <a:p>
            <a:pPr marL="457200" lvl="0" indent="-292100" algn="just" rtl="0">
              <a:spcBef>
                <a:spcPts val="0"/>
              </a:spcBef>
              <a:spcAft>
                <a:spcPts val="0"/>
              </a:spcAft>
              <a:buClr>
                <a:schemeClr val="dk1"/>
              </a:buClr>
              <a:buSzPts val="1000"/>
              <a:buFont typeface="Cambria"/>
              <a:buChar char="●"/>
            </a:pPr>
            <a:r>
              <a:rPr lang="en" sz="1100">
                <a:solidFill>
                  <a:schemeClr val="dk1"/>
                </a:solidFill>
                <a:latin typeface="Cambria"/>
                <a:ea typeface="Cambria"/>
                <a:cs typeface="Cambria"/>
                <a:sym typeface="Cambria"/>
              </a:rPr>
              <a:t>Surface energy balance correction using NDVI and NDSI:</a:t>
            </a:r>
            <a:endParaRPr sz="1100">
              <a:solidFill>
                <a:schemeClr val="dk1"/>
              </a:solidFill>
              <a:latin typeface="Cambria"/>
              <a:ea typeface="Cambria"/>
              <a:cs typeface="Cambria"/>
              <a:sym typeface="Cambria"/>
            </a:endParaRPr>
          </a:p>
          <a:p>
            <a:pPr marL="914400" lvl="1" indent="-292100" algn="just" rtl="0">
              <a:spcBef>
                <a:spcPts val="0"/>
              </a:spcBef>
              <a:spcAft>
                <a:spcPts val="0"/>
              </a:spcAft>
              <a:buClr>
                <a:schemeClr val="dk1"/>
              </a:buClr>
              <a:buSzPts val="1000"/>
              <a:buFont typeface="Cambria"/>
              <a:buChar char="o"/>
            </a:pPr>
            <a:r>
              <a:rPr lang="en" sz="1100">
                <a:solidFill>
                  <a:schemeClr val="dk1"/>
                </a:solidFill>
                <a:latin typeface="Cambria"/>
                <a:ea typeface="Cambria"/>
                <a:cs typeface="Cambria"/>
                <a:sym typeface="Cambria"/>
              </a:rPr>
              <a:t>nf for freezing</a:t>
            </a:r>
            <a:endParaRPr sz="1100">
              <a:solidFill>
                <a:schemeClr val="dk1"/>
              </a:solidFill>
              <a:latin typeface="Cambria"/>
              <a:ea typeface="Cambria"/>
              <a:cs typeface="Cambria"/>
              <a:sym typeface="Cambria"/>
            </a:endParaRPr>
          </a:p>
          <a:p>
            <a:pPr marL="914400" lvl="1" indent="-292100" algn="just" rtl="0">
              <a:spcBef>
                <a:spcPts val="0"/>
              </a:spcBef>
              <a:spcAft>
                <a:spcPts val="0"/>
              </a:spcAft>
              <a:buClr>
                <a:schemeClr val="dk1"/>
              </a:buClr>
              <a:buSzPts val="1000"/>
              <a:buFont typeface="Cambria"/>
              <a:buChar char="o"/>
            </a:pPr>
            <a:r>
              <a:rPr lang="en" sz="1100">
                <a:solidFill>
                  <a:schemeClr val="dk1"/>
                </a:solidFill>
                <a:latin typeface="Cambria"/>
                <a:ea typeface="Cambria"/>
                <a:cs typeface="Cambria"/>
                <a:sym typeface="Cambria"/>
              </a:rPr>
              <a:t>nt for thawing</a:t>
            </a:r>
            <a:endParaRPr sz="1100">
              <a:solidFill>
                <a:schemeClr val="dk1"/>
              </a:solidFill>
              <a:latin typeface="Cambria"/>
              <a:ea typeface="Cambria"/>
              <a:cs typeface="Cambria"/>
              <a:sym typeface="Cambria"/>
            </a:endParaRPr>
          </a:p>
          <a:p>
            <a:pPr marL="0" lvl="0" indent="0" algn="l" rtl="0">
              <a:spcBef>
                <a:spcPts val="0"/>
              </a:spcBef>
              <a:spcAft>
                <a:spcPts val="0"/>
              </a:spcAft>
              <a:buNone/>
            </a:pPr>
            <a:r>
              <a:rPr lang="en" sz="1000" b="1">
                <a:solidFill>
                  <a:schemeClr val="dk1"/>
                </a:solidFill>
                <a:latin typeface="Cambria"/>
                <a:ea typeface="Cambria"/>
                <a:cs typeface="Cambria"/>
                <a:sym typeface="Cambria"/>
              </a:rPr>
              <a:t>5. Compute TTOP (Temperature at the Top of Permafrost): </a:t>
            </a:r>
            <a:r>
              <a:rPr lang="en" sz="1000">
                <a:solidFill>
                  <a:schemeClr val="dk1"/>
                </a:solidFill>
                <a:latin typeface="Cambria"/>
                <a:ea typeface="Cambria"/>
                <a:cs typeface="Cambria"/>
                <a:sym typeface="Cambria"/>
              </a:rPr>
              <a:t>Where MAAT is approximated from LST.</a:t>
            </a:r>
            <a:endParaRPr sz="1000" b="1">
              <a:solidFill>
                <a:schemeClr val="dk1"/>
              </a:solidFill>
              <a:latin typeface="Cambria"/>
              <a:ea typeface="Cambria"/>
              <a:cs typeface="Cambria"/>
              <a:sym typeface="Cambria"/>
            </a:endParaRPr>
          </a:p>
          <a:p>
            <a:pPr marL="0" lvl="0" indent="0" algn="just" rtl="0">
              <a:spcBef>
                <a:spcPts val="0"/>
              </a:spcBef>
              <a:spcAft>
                <a:spcPts val="0"/>
              </a:spcAft>
              <a:buNone/>
            </a:pPr>
            <a:endParaRPr sz="1100">
              <a:solidFill>
                <a:schemeClr val="dk1"/>
              </a:solidFill>
              <a:latin typeface="Cambria"/>
              <a:ea typeface="Cambria"/>
              <a:cs typeface="Cambria"/>
              <a:sym typeface="Cambria"/>
            </a:endParaRPr>
          </a:p>
          <a:p>
            <a:pPr marL="0" lvl="0" indent="0" algn="just" rtl="0">
              <a:spcBef>
                <a:spcPts val="0"/>
              </a:spcBef>
              <a:spcAft>
                <a:spcPts val="0"/>
              </a:spcAft>
              <a:buNone/>
            </a:pPr>
            <a:endParaRPr sz="1100" b="1">
              <a:solidFill>
                <a:schemeClr val="dk1"/>
              </a:solidFill>
              <a:latin typeface="Cambria"/>
              <a:ea typeface="Cambria"/>
              <a:cs typeface="Cambria"/>
              <a:sym typeface="Cambria"/>
            </a:endParaRPr>
          </a:p>
        </p:txBody>
      </p:sp>
      <p:pic>
        <p:nvPicPr>
          <p:cNvPr id="118" name="Google Shape;118;p19"/>
          <p:cNvPicPr preferRelativeResize="0"/>
          <p:nvPr/>
        </p:nvPicPr>
        <p:blipFill>
          <a:blip r:embed="rId4">
            <a:alphaModFix/>
          </a:blip>
          <a:stretch>
            <a:fillRect/>
          </a:stretch>
        </p:blipFill>
        <p:spPr>
          <a:xfrm>
            <a:off x="5744775" y="4555175"/>
            <a:ext cx="1904800" cy="326000"/>
          </a:xfrm>
          <a:prstGeom prst="rect">
            <a:avLst/>
          </a:prstGeom>
          <a:noFill/>
          <a:ln>
            <a:noFill/>
          </a:ln>
        </p:spPr>
      </p:pic>
      <p:sp>
        <p:nvSpPr>
          <p:cNvPr id="119" name="Google Shape;119;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120" name="Google Shape;120;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121" name="Google Shape;121;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127" name="Google Shape;127;p20"/>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128" name="Google Shape;128;p20"/>
          <p:cNvSpPr txBox="1"/>
          <p:nvPr/>
        </p:nvSpPr>
        <p:spPr>
          <a:xfrm>
            <a:off x="329625" y="1209375"/>
            <a:ext cx="53961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b="1">
              <a:latin typeface="Cambria"/>
              <a:ea typeface="Cambria"/>
              <a:cs typeface="Cambria"/>
              <a:sym typeface="Cambria"/>
            </a:endParaRPr>
          </a:p>
          <a:p>
            <a:pPr marL="0" lvl="0" indent="0" algn="l" rtl="0">
              <a:spcBef>
                <a:spcPts val="0"/>
              </a:spcBef>
              <a:spcAft>
                <a:spcPts val="0"/>
              </a:spcAft>
              <a:buNone/>
            </a:pPr>
            <a:endParaRPr sz="1100" b="1">
              <a:latin typeface="Cambria"/>
              <a:ea typeface="Cambria"/>
              <a:cs typeface="Cambria"/>
              <a:sym typeface="Cambria"/>
            </a:endParaRPr>
          </a:p>
          <a:p>
            <a:pPr marL="0" lvl="0" indent="0" algn="l" rtl="0">
              <a:spcBef>
                <a:spcPts val="0"/>
              </a:spcBef>
              <a:spcAft>
                <a:spcPts val="0"/>
              </a:spcAft>
              <a:buNone/>
            </a:pPr>
            <a:endParaRPr sz="1100" b="1">
              <a:latin typeface="Cambria"/>
              <a:ea typeface="Cambria"/>
              <a:cs typeface="Cambria"/>
              <a:sym typeface="Cambria"/>
            </a:endParaRPr>
          </a:p>
          <a:p>
            <a:pPr marL="0" lvl="0" indent="0" algn="l" rtl="0">
              <a:spcBef>
                <a:spcPts val="0"/>
              </a:spcBef>
              <a:spcAft>
                <a:spcPts val="0"/>
              </a:spcAft>
              <a:buNone/>
            </a:pPr>
            <a:r>
              <a:rPr lang="en" sz="1100" b="1">
                <a:latin typeface="Cambria"/>
                <a:ea typeface="Cambria"/>
                <a:cs typeface="Cambria"/>
                <a:sym typeface="Cambria"/>
              </a:rPr>
              <a:t>6. Compute ALT (Active Layer Thickness)</a:t>
            </a:r>
            <a:endParaRPr sz="1100" b="1">
              <a:latin typeface="Cambria"/>
              <a:ea typeface="Cambria"/>
              <a:cs typeface="Cambria"/>
              <a:sym typeface="Cambria"/>
            </a:endParaRPr>
          </a:p>
          <a:p>
            <a:pPr marL="0" lvl="0" indent="0" algn="ctr" rtl="0">
              <a:spcBef>
                <a:spcPts val="0"/>
              </a:spcBef>
              <a:spcAft>
                <a:spcPts val="0"/>
              </a:spcAft>
              <a:buNone/>
            </a:pPr>
            <a:endParaRPr sz="1100">
              <a:latin typeface="Cambria"/>
              <a:ea typeface="Cambria"/>
              <a:cs typeface="Cambria"/>
              <a:sym typeface="Cambria"/>
            </a:endParaRPr>
          </a:p>
          <a:p>
            <a:pPr marL="0" lvl="0" indent="0" algn="l" rtl="0">
              <a:spcBef>
                <a:spcPts val="0"/>
              </a:spcBef>
              <a:spcAft>
                <a:spcPts val="0"/>
              </a:spcAft>
              <a:buNone/>
            </a:pPr>
            <a:endParaRPr sz="1100">
              <a:latin typeface="Cambria"/>
              <a:ea typeface="Cambria"/>
              <a:cs typeface="Cambria"/>
              <a:sym typeface="Cambria"/>
            </a:endParaRPr>
          </a:p>
          <a:p>
            <a:pPr marL="0" lvl="0" indent="0" algn="l" rtl="0">
              <a:spcBef>
                <a:spcPts val="0"/>
              </a:spcBef>
              <a:spcAft>
                <a:spcPts val="0"/>
              </a:spcAft>
              <a:buNone/>
            </a:pPr>
            <a:r>
              <a:rPr lang="en" sz="1100">
                <a:latin typeface="Cambria"/>
                <a:ea typeface="Cambria"/>
                <a:cs typeface="Cambria"/>
                <a:sym typeface="Cambria"/>
              </a:rPr>
              <a:t>Where:</a:t>
            </a:r>
            <a:endParaRPr sz="11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100">
                <a:latin typeface="Cambria"/>
                <a:ea typeface="Cambria"/>
                <a:cs typeface="Cambria"/>
                <a:sym typeface="Cambria"/>
              </a:rPr>
              <a:t>k = average thermal conductivity</a:t>
            </a:r>
            <a:endParaRPr sz="11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100">
                <a:latin typeface="Cambria"/>
                <a:ea typeface="Cambria"/>
                <a:cs typeface="Cambria"/>
                <a:sym typeface="Cambria"/>
              </a:rPr>
              <a:t>Lf = latent heat of fusion of water</a:t>
            </a:r>
            <a:endParaRPr sz="11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100">
                <a:latin typeface="Cambria"/>
                <a:ea typeface="Cambria"/>
                <a:cs typeface="Cambria"/>
                <a:sym typeface="Cambria"/>
              </a:rPr>
              <a:t>ρ = soil density</a:t>
            </a:r>
            <a:endParaRPr sz="1100">
              <a:latin typeface="Cambria"/>
              <a:ea typeface="Cambria"/>
              <a:cs typeface="Cambria"/>
              <a:sym typeface="Cambria"/>
            </a:endParaRPr>
          </a:p>
          <a:p>
            <a:pPr marL="0" lvl="0" indent="0" algn="l" rtl="0">
              <a:spcBef>
                <a:spcPts val="0"/>
              </a:spcBef>
              <a:spcAft>
                <a:spcPts val="0"/>
              </a:spcAft>
              <a:buNone/>
            </a:pPr>
            <a:endParaRPr sz="1100">
              <a:latin typeface="Cambria"/>
              <a:ea typeface="Cambria"/>
              <a:cs typeface="Cambria"/>
              <a:sym typeface="Cambria"/>
            </a:endParaRPr>
          </a:p>
          <a:p>
            <a:pPr marL="0" lvl="0" indent="0" algn="l" rtl="0">
              <a:spcBef>
                <a:spcPts val="0"/>
              </a:spcBef>
              <a:spcAft>
                <a:spcPts val="0"/>
              </a:spcAft>
              <a:buNone/>
            </a:pPr>
            <a:r>
              <a:rPr lang="en" sz="1100" b="1">
                <a:latin typeface="Cambria"/>
                <a:ea typeface="Cambria"/>
                <a:cs typeface="Cambria"/>
                <a:sym typeface="Cambria"/>
              </a:rPr>
              <a:t>7. Classify High Confidence Permafrost Zones: </a:t>
            </a:r>
            <a:r>
              <a:rPr lang="en" sz="1100">
                <a:latin typeface="Cambria"/>
                <a:ea typeface="Cambria"/>
                <a:cs typeface="Cambria"/>
                <a:sym typeface="Cambria"/>
              </a:rPr>
              <a:t>Zones where ALT &lt; 1.5 m are marked as permafrost.</a:t>
            </a:r>
            <a:endParaRPr sz="1100">
              <a:latin typeface="Cambria"/>
              <a:ea typeface="Cambria"/>
              <a:cs typeface="Cambria"/>
              <a:sym typeface="Cambria"/>
            </a:endParaRPr>
          </a:p>
          <a:p>
            <a:pPr marL="0" lvl="0" indent="0" algn="l" rtl="0">
              <a:spcBef>
                <a:spcPts val="0"/>
              </a:spcBef>
              <a:spcAft>
                <a:spcPts val="0"/>
              </a:spcAft>
              <a:buNone/>
            </a:pPr>
            <a:endParaRPr sz="1100">
              <a:latin typeface="Cambria"/>
              <a:ea typeface="Cambria"/>
              <a:cs typeface="Cambria"/>
              <a:sym typeface="Cambria"/>
            </a:endParaRPr>
          </a:p>
          <a:p>
            <a:pPr marL="0" lvl="0" indent="0" algn="l" rtl="0">
              <a:spcBef>
                <a:spcPts val="0"/>
              </a:spcBef>
              <a:spcAft>
                <a:spcPts val="0"/>
              </a:spcAft>
              <a:buNone/>
            </a:pPr>
            <a:r>
              <a:rPr lang="en" sz="1100" b="1">
                <a:latin typeface="Cambria"/>
                <a:ea typeface="Cambria"/>
                <a:cs typeface="Cambria"/>
                <a:sym typeface="Cambria"/>
              </a:rPr>
              <a:t>8. Compute Final Permafrost Probability: </a:t>
            </a:r>
            <a:endParaRPr sz="1100">
              <a:latin typeface="Cambria"/>
              <a:ea typeface="Cambria"/>
              <a:cs typeface="Cambria"/>
              <a:sym typeface="Cambria"/>
            </a:endParaRPr>
          </a:p>
          <a:p>
            <a:pPr marL="0" lvl="0" indent="0" algn="l" rtl="0">
              <a:spcBef>
                <a:spcPts val="0"/>
              </a:spcBef>
              <a:spcAft>
                <a:spcPts val="0"/>
              </a:spcAft>
              <a:buNone/>
            </a:pPr>
            <a:endParaRPr sz="1100">
              <a:latin typeface="Cambria"/>
              <a:ea typeface="Cambria"/>
              <a:cs typeface="Cambria"/>
              <a:sym typeface="Cambria"/>
            </a:endParaRPr>
          </a:p>
          <a:p>
            <a:pPr marL="0" lvl="0" indent="0" algn="l" rtl="0">
              <a:spcBef>
                <a:spcPts val="0"/>
              </a:spcBef>
              <a:spcAft>
                <a:spcPts val="0"/>
              </a:spcAft>
              <a:buNone/>
            </a:pPr>
            <a:endParaRPr sz="1100">
              <a:latin typeface="Cambria"/>
              <a:ea typeface="Cambria"/>
              <a:cs typeface="Cambria"/>
              <a:sym typeface="Cambria"/>
            </a:endParaRPr>
          </a:p>
          <a:p>
            <a:pPr marL="0" lvl="0" indent="0" algn="l" rtl="0">
              <a:spcBef>
                <a:spcPts val="0"/>
              </a:spcBef>
              <a:spcAft>
                <a:spcPts val="0"/>
              </a:spcAft>
              <a:buNone/>
            </a:pPr>
            <a:endParaRPr sz="1100">
              <a:latin typeface="Cambria"/>
              <a:ea typeface="Cambria"/>
              <a:cs typeface="Cambria"/>
              <a:sym typeface="Cambria"/>
            </a:endParaRPr>
          </a:p>
          <a:p>
            <a:pPr marL="0" lvl="0" indent="0" algn="l" rtl="0">
              <a:spcBef>
                <a:spcPts val="0"/>
              </a:spcBef>
              <a:spcAft>
                <a:spcPts val="0"/>
              </a:spcAft>
              <a:buNone/>
            </a:pPr>
            <a:r>
              <a:rPr lang="en" sz="1100" b="1">
                <a:latin typeface="Cambria"/>
                <a:ea typeface="Cambria"/>
                <a:cs typeface="Cambria"/>
                <a:sym typeface="Cambria"/>
              </a:rPr>
              <a:t>9. Export Outputs</a:t>
            </a:r>
            <a:endParaRPr sz="1100" b="1">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100">
                <a:latin typeface="Cambria"/>
                <a:ea typeface="Cambria"/>
                <a:cs typeface="Cambria"/>
                <a:sym typeface="Cambria"/>
              </a:rPr>
              <a:t>ALT.tif: Estimated active layer thickness</a:t>
            </a:r>
            <a:endParaRPr sz="11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100">
                <a:latin typeface="Cambria"/>
                <a:ea typeface="Cambria"/>
                <a:cs typeface="Cambria"/>
                <a:sym typeface="Cambria"/>
              </a:rPr>
              <a:t>Permafrost_Probability.tif: Final combined permafrost probability map</a:t>
            </a:r>
            <a:endParaRPr sz="1100">
              <a:latin typeface="Cambria"/>
              <a:ea typeface="Cambria"/>
              <a:cs typeface="Cambria"/>
              <a:sym typeface="Cambria"/>
            </a:endParaRPr>
          </a:p>
          <a:p>
            <a:pPr marL="457200" lvl="0" indent="-292100" algn="l" rtl="0">
              <a:spcBef>
                <a:spcPts val="0"/>
              </a:spcBef>
              <a:spcAft>
                <a:spcPts val="0"/>
              </a:spcAft>
              <a:buSzPts val="1000"/>
              <a:buFont typeface="Cambria"/>
              <a:buChar char="●"/>
            </a:pPr>
            <a:r>
              <a:rPr lang="en" sz="1100">
                <a:latin typeface="Cambria"/>
                <a:ea typeface="Cambria"/>
                <a:cs typeface="Cambria"/>
                <a:sym typeface="Cambria"/>
              </a:rPr>
              <a:t>PermafrostZone_ALT_lt_1_5.tif: Binary mask of high-confidence permafrost</a:t>
            </a:r>
            <a:endParaRPr sz="1100">
              <a:latin typeface="Cambria"/>
              <a:ea typeface="Cambria"/>
              <a:cs typeface="Cambria"/>
              <a:sym typeface="Cambria"/>
            </a:endParaRPr>
          </a:p>
        </p:txBody>
      </p:sp>
      <p:pic>
        <p:nvPicPr>
          <p:cNvPr id="129" name="Google Shape;129;p20"/>
          <p:cNvPicPr preferRelativeResize="0"/>
          <p:nvPr/>
        </p:nvPicPr>
        <p:blipFill>
          <a:blip r:embed="rId3">
            <a:alphaModFix/>
          </a:blip>
          <a:stretch>
            <a:fillRect/>
          </a:stretch>
        </p:blipFill>
        <p:spPr>
          <a:xfrm>
            <a:off x="1383050" y="1521150"/>
            <a:ext cx="1095175" cy="461450"/>
          </a:xfrm>
          <a:prstGeom prst="rect">
            <a:avLst/>
          </a:prstGeom>
          <a:noFill/>
          <a:ln>
            <a:noFill/>
          </a:ln>
        </p:spPr>
      </p:pic>
      <p:pic>
        <p:nvPicPr>
          <p:cNvPr id="130" name="Google Shape;130;p20"/>
          <p:cNvPicPr preferRelativeResize="0"/>
          <p:nvPr/>
        </p:nvPicPr>
        <p:blipFill>
          <a:blip r:embed="rId4">
            <a:alphaModFix/>
          </a:blip>
          <a:stretch>
            <a:fillRect/>
          </a:stretch>
        </p:blipFill>
        <p:spPr>
          <a:xfrm>
            <a:off x="698025" y="3440450"/>
            <a:ext cx="3939553" cy="461450"/>
          </a:xfrm>
          <a:prstGeom prst="rect">
            <a:avLst/>
          </a:prstGeom>
          <a:noFill/>
          <a:ln>
            <a:noFill/>
          </a:ln>
        </p:spPr>
      </p:pic>
      <p:grpSp>
        <p:nvGrpSpPr>
          <p:cNvPr id="131" name="Google Shape;131;p20"/>
          <p:cNvGrpSpPr/>
          <p:nvPr/>
        </p:nvGrpSpPr>
        <p:grpSpPr>
          <a:xfrm>
            <a:off x="6019725" y="1209375"/>
            <a:ext cx="2631425" cy="3563950"/>
            <a:chOff x="4648125" y="1209375"/>
            <a:chExt cx="2631425" cy="3563950"/>
          </a:xfrm>
        </p:grpSpPr>
        <p:pic>
          <p:nvPicPr>
            <p:cNvPr id="132" name="Google Shape;132;p20"/>
            <p:cNvPicPr preferRelativeResize="0"/>
            <p:nvPr/>
          </p:nvPicPr>
          <p:blipFill rotWithShape="1">
            <a:blip r:embed="rId5">
              <a:alphaModFix/>
            </a:blip>
            <a:srcRect t="2085" b="3539"/>
            <a:stretch/>
          </p:blipFill>
          <p:spPr>
            <a:xfrm>
              <a:off x="4648125" y="1209375"/>
              <a:ext cx="2631425" cy="1839175"/>
            </a:xfrm>
            <a:prstGeom prst="rect">
              <a:avLst/>
            </a:prstGeom>
            <a:noFill/>
            <a:ln>
              <a:noFill/>
            </a:ln>
          </p:spPr>
        </p:pic>
        <p:pic>
          <p:nvPicPr>
            <p:cNvPr id="133" name="Google Shape;133;p20"/>
            <p:cNvPicPr preferRelativeResize="0"/>
            <p:nvPr/>
          </p:nvPicPr>
          <p:blipFill rotWithShape="1">
            <a:blip r:embed="rId6">
              <a:alphaModFix/>
            </a:blip>
            <a:srcRect t="3042" b="386"/>
            <a:stretch/>
          </p:blipFill>
          <p:spPr>
            <a:xfrm>
              <a:off x="4676775" y="2989100"/>
              <a:ext cx="2571375" cy="1784225"/>
            </a:xfrm>
            <a:prstGeom prst="rect">
              <a:avLst/>
            </a:prstGeom>
            <a:noFill/>
            <a:ln>
              <a:noFill/>
            </a:ln>
          </p:spPr>
        </p:pic>
      </p:grpSp>
      <p:sp>
        <p:nvSpPr>
          <p:cNvPr id="134" name="Google Shape;134;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135" name="Google Shape;135;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136" name="Google Shape;136;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1"/>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142" name="Google Shape;142;p21"/>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sp>
        <p:nvSpPr>
          <p:cNvPr id="143" name="Google Shape;143;p21"/>
          <p:cNvSpPr txBox="1"/>
          <p:nvPr/>
        </p:nvSpPr>
        <p:spPr>
          <a:xfrm>
            <a:off x="259950" y="918850"/>
            <a:ext cx="8883900" cy="409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Cambria"/>
                <a:ea typeface="Cambria"/>
                <a:cs typeface="Cambria"/>
                <a:sym typeface="Cambria"/>
              </a:rPr>
              <a:t>References:</a:t>
            </a:r>
            <a:endParaRPr sz="1200" b="1">
              <a:latin typeface="Cambria"/>
              <a:ea typeface="Cambria"/>
              <a:cs typeface="Cambria"/>
              <a:sym typeface="Cambria"/>
            </a:endParaRPr>
          </a:p>
          <a:p>
            <a:pPr marL="0" lvl="0" indent="0" algn="l" rtl="0">
              <a:spcBef>
                <a:spcPts val="0"/>
              </a:spcBef>
              <a:spcAft>
                <a:spcPts val="0"/>
              </a:spcAft>
              <a:buNone/>
            </a:pPr>
            <a:r>
              <a:rPr lang="en" sz="700" b="1">
                <a:latin typeface="Cambria"/>
                <a:ea typeface="Cambria"/>
                <a:cs typeface="Cambria"/>
                <a:sym typeface="Cambria"/>
              </a:rPr>
              <a:t> 1. TTOP (Temperature at the Top of Permafrost) Equation</a:t>
            </a:r>
            <a:endParaRPr sz="700">
              <a:latin typeface="Cambria"/>
              <a:ea typeface="Cambria"/>
              <a:cs typeface="Cambria"/>
              <a:sym typeface="Cambria"/>
            </a:endParaRPr>
          </a:p>
          <a:p>
            <a:pPr marL="457200" lvl="0" indent="-273050" algn="l" rtl="0">
              <a:spcBef>
                <a:spcPts val="0"/>
              </a:spcBef>
              <a:spcAft>
                <a:spcPts val="0"/>
              </a:spcAft>
              <a:buSzPts val="700"/>
              <a:buFont typeface="Arial"/>
              <a:buChar char="●"/>
            </a:pPr>
            <a:r>
              <a:rPr lang="en" sz="700" b="1">
                <a:latin typeface="Cambria"/>
                <a:ea typeface="Cambria"/>
                <a:cs typeface="Cambria"/>
                <a:sym typeface="Cambria"/>
              </a:rPr>
              <a:t>Smith and Riseborough (2002)</a:t>
            </a:r>
            <a:r>
              <a:rPr lang="en" sz="700">
                <a:latin typeface="Cambria"/>
                <a:ea typeface="Cambria"/>
                <a:cs typeface="Cambria"/>
                <a:sym typeface="Cambria"/>
              </a:rPr>
              <a:t>. </a:t>
            </a:r>
            <a:r>
              <a:rPr lang="en" sz="700" i="1">
                <a:latin typeface="Cambria"/>
                <a:ea typeface="Cambria"/>
                <a:cs typeface="Cambria"/>
                <a:sym typeface="Cambria"/>
              </a:rPr>
              <a:t>“Climate and the limits of permafrost: a zonal analysis.”</a:t>
            </a:r>
            <a:r>
              <a:rPr lang="en" sz="700">
                <a:latin typeface="Cambria"/>
                <a:ea typeface="Cambria"/>
                <a:cs typeface="Cambria"/>
                <a:sym typeface="Cambria"/>
              </a:rPr>
              <a:t> Permafrost and Periglacial Processes.</a:t>
            </a:r>
            <a:endParaRPr sz="700">
              <a:latin typeface="Cambria"/>
              <a:ea typeface="Cambria"/>
              <a:cs typeface="Cambria"/>
              <a:sym typeface="Cambria"/>
            </a:endParaRPr>
          </a:p>
          <a:p>
            <a:pPr marL="457200" lvl="0" indent="-273050" algn="l" rtl="0">
              <a:spcBef>
                <a:spcPts val="0"/>
              </a:spcBef>
              <a:spcAft>
                <a:spcPts val="0"/>
              </a:spcAft>
              <a:buSzPts val="700"/>
              <a:buFont typeface="Arial"/>
              <a:buChar char="●"/>
            </a:pPr>
            <a:r>
              <a:rPr lang="en" sz="700">
                <a:latin typeface="Cambria"/>
                <a:ea typeface="Cambria"/>
                <a:cs typeface="Cambria"/>
                <a:sym typeface="Cambria"/>
              </a:rPr>
              <a:t>This equation relates </a:t>
            </a:r>
            <a:r>
              <a:rPr lang="en" sz="700" b="1">
                <a:latin typeface="Cambria"/>
                <a:ea typeface="Cambria"/>
                <a:cs typeface="Cambria"/>
                <a:sym typeface="Cambria"/>
              </a:rPr>
              <a:t>Mean Annual Air Temperature (MAAT)</a:t>
            </a:r>
            <a:r>
              <a:rPr lang="en" sz="700">
                <a:latin typeface="Cambria"/>
                <a:ea typeface="Cambria"/>
                <a:cs typeface="Cambria"/>
                <a:sym typeface="Cambria"/>
              </a:rPr>
              <a:t>, </a:t>
            </a:r>
            <a:r>
              <a:rPr lang="en" sz="700" b="1">
                <a:latin typeface="Cambria"/>
                <a:ea typeface="Cambria"/>
                <a:cs typeface="Cambria"/>
                <a:sym typeface="Cambria"/>
              </a:rPr>
              <a:t>soil thermal</a:t>
            </a:r>
            <a:r>
              <a:rPr lang="en" sz="700">
                <a:latin typeface="Cambria"/>
                <a:ea typeface="Cambria"/>
                <a:cs typeface="Cambria"/>
                <a:sym typeface="Cambria"/>
              </a:rPr>
              <a:t> </a:t>
            </a:r>
            <a:r>
              <a:rPr lang="en" sz="700" b="1">
                <a:latin typeface="Cambria"/>
                <a:ea typeface="Cambria"/>
                <a:cs typeface="Cambria"/>
                <a:sym typeface="Cambria"/>
              </a:rPr>
              <a:t>conductivities</a:t>
            </a:r>
            <a:r>
              <a:rPr lang="en" sz="700">
                <a:latin typeface="Cambria"/>
                <a:ea typeface="Cambria"/>
                <a:cs typeface="Cambria"/>
                <a:sym typeface="Cambria"/>
              </a:rPr>
              <a:t>, and </a:t>
            </a:r>
            <a:r>
              <a:rPr lang="en" sz="700" b="1">
                <a:latin typeface="Cambria"/>
                <a:ea typeface="Cambria"/>
                <a:cs typeface="Cambria"/>
                <a:sym typeface="Cambria"/>
              </a:rPr>
              <a:t>n-factors</a:t>
            </a:r>
            <a:r>
              <a:rPr lang="en" sz="700">
                <a:latin typeface="Cambria"/>
                <a:ea typeface="Cambria"/>
                <a:cs typeface="Cambria"/>
                <a:sym typeface="Cambria"/>
              </a:rPr>
              <a:t> to estimate the ttop.</a:t>
            </a:r>
            <a:endParaRPr sz="700" b="1">
              <a:latin typeface="Cambria"/>
              <a:ea typeface="Cambria"/>
              <a:cs typeface="Cambria"/>
              <a:sym typeface="Cambria"/>
            </a:endParaRPr>
          </a:p>
          <a:p>
            <a:pPr marL="0" lvl="0" indent="0" algn="l" rtl="0">
              <a:spcBef>
                <a:spcPts val="0"/>
              </a:spcBef>
              <a:spcAft>
                <a:spcPts val="0"/>
              </a:spcAft>
              <a:buNone/>
            </a:pPr>
            <a:r>
              <a:rPr lang="en" sz="700" b="1">
                <a:latin typeface="Cambria"/>
                <a:ea typeface="Cambria"/>
                <a:cs typeface="Cambria"/>
                <a:sym typeface="Cambria"/>
              </a:rPr>
              <a:t>2. Active Layer Thickness (ALT) Equation</a:t>
            </a:r>
            <a:endParaRPr sz="700">
              <a:latin typeface="Cambria"/>
              <a:ea typeface="Cambria"/>
              <a:cs typeface="Cambria"/>
              <a:sym typeface="Cambria"/>
            </a:endParaRPr>
          </a:p>
          <a:p>
            <a:pPr marL="457200" lvl="0" indent="-273050" algn="l" rtl="0">
              <a:spcBef>
                <a:spcPts val="0"/>
              </a:spcBef>
              <a:spcAft>
                <a:spcPts val="0"/>
              </a:spcAft>
              <a:buSzPts val="700"/>
              <a:buFont typeface="Arial"/>
              <a:buChar char="●"/>
            </a:pPr>
            <a:r>
              <a:rPr lang="en" sz="700" b="1">
                <a:latin typeface="Cambria"/>
                <a:ea typeface="Cambria"/>
                <a:cs typeface="Cambria"/>
                <a:sym typeface="Cambria"/>
              </a:rPr>
              <a:t>Lunardini (1981)</a:t>
            </a:r>
            <a:r>
              <a:rPr lang="en" sz="700">
                <a:latin typeface="Cambria"/>
                <a:ea typeface="Cambria"/>
                <a:cs typeface="Cambria"/>
                <a:sym typeface="Cambria"/>
              </a:rPr>
              <a:t>. </a:t>
            </a:r>
            <a:r>
              <a:rPr lang="en" sz="700" i="1">
                <a:latin typeface="Cambria"/>
                <a:ea typeface="Cambria"/>
                <a:cs typeface="Cambria"/>
                <a:sym typeface="Cambria"/>
              </a:rPr>
              <a:t>“Heat Transfer in Cold Climates.”</a:t>
            </a:r>
            <a:endParaRPr sz="700">
              <a:latin typeface="Cambria"/>
              <a:ea typeface="Cambria"/>
              <a:cs typeface="Cambria"/>
              <a:sym typeface="Cambria"/>
            </a:endParaRPr>
          </a:p>
          <a:p>
            <a:pPr marL="457200" lvl="0" indent="-273050" algn="l" rtl="0">
              <a:spcBef>
                <a:spcPts val="0"/>
              </a:spcBef>
              <a:spcAft>
                <a:spcPts val="0"/>
              </a:spcAft>
              <a:buSzPts val="700"/>
              <a:buFont typeface="Arial"/>
              <a:buChar char="●"/>
            </a:pPr>
            <a:r>
              <a:rPr lang="en" sz="700">
                <a:latin typeface="Cambria"/>
                <a:ea typeface="Cambria"/>
                <a:cs typeface="Cambria"/>
                <a:sym typeface="Cambria"/>
              </a:rPr>
              <a:t>This is based on the </a:t>
            </a:r>
            <a:r>
              <a:rPr lang="en" sz="700" b="1">
                <a:latin typeface="Cambria"/>
                <a:ea typeface="Cambria"/>
                <a:cs typeface="Cambria"/>
                <a:sym typeface="Cambria"/>
              </a:rPr>
              <a:t>Stefan equation</a:t>
            </a:r>
            <a:r>
              <a:rPr lang="en" sz="700">
                <a:latin typeface="Cambria"/>
                <a:ea typeface="Cambria"/>
                <a:cs typeface="Cambria"/>
                <a:sym typeface="Cambria"/>
              </a:rPr>
              <a:t>, which estimates the depth of seasonal thaw in frozen ground using:</a:t>
            </a:r>
            <a:endParaRPr sz="700">
              <a:latin typeface="Cambria"/>
              <a:ea typeface="Cambria"/>
              <a:cs typeface="Cambria"/>
              <a:sym typeface="Cambria"/>
            </a:endParaRPr>
          </a:p>
          <a:p>
            <a:pPr marL="914400" lvl="1" indent="-273050" algn="l" rtl="0">
              <a:spcBef>
                <a:spcPts val="0"/>
              </a:spcBef>
              <a:spcAft>
                <a:spcPts val="0"/>
              </a:spcAft>
              <a:buSzPts val="700"/>
              <a:buFont typeface="Cambria"/>
              <a:buChar char="o"/>
            </a:pPr>
            <a:r>
              <a:rPr lang="en" sz="700">
                <a:latin typeface="Cambria"/>
                <a:ea typeface="Cambria"/>
                <a:cs typeface="Cambria"/>
                <a:sym typeface="Cambria"/>
              </a:rPr>
              <a:t>Thermal conductivity k</a:t>
            </a:r>
            <a:endParaRPr sz="700">
              <a:latin typeface="Cambria"/>
              <a:ea typeface="Cambria"/>
              <a:cs typeface="Cambria"/>
              <a:sym typeface="Cambria"/>
            </a:endParaRPr>
          </a:p>
          <a:p>
            <a:pPr marL="914400" lvl="1" indent="-273050" algn="l" rtl="0">
              <a:spcBef>
                <a:spcPts val="0"/>
              </a:spcBef>
              <a:spcAft>
                <a:spcPts val="0"/>
              </a:spcAft>
              <a:buSzPts val="700"/>
              <a:buFont typeface="Cambria"/>
              <a:buChar char="o"/>
            </a:pPr>
            <a:r>
              <a:rPr lang="en" sz="700">
                <a:latin typeface="Cambria"/>
                <a:ea typeface="Cambria"/>
                <a:cs typeface="Cambria"/>
                <a:sym typeface="Cambria"/>
              </a:rPr>
              <a:t>Freeze Degree Days (FDD)</a:t>
            </a:r>
            <a:endParaRPr sz="700">
              <a:latin typeface="Cambria"/>
              <a:ea typeface="Cambria"/>
              <a:cs typeface="Cambria"/>
              <a:sym typeface="Cambria"/>
            </a:endParaRPr>
          </a:p>
          <a:p>
            <a:pPr marL="914400" lvl="1" indent="-273050" algn="l" rtl="0">
              <a:spcBef>
                <a:spcPts val="0"/>
              </a:spcBef>
              <a:spcAft>
                <a:spcPts val="0"/>
              </a:spcAft>
              <a:buSzPts val="700"/>
              <a:buFont typeface="Cambria"/>
              <a:buChar char="o"/>
            </a:pPr>
            <a:r>
              <a:rPr lang="en" sz="700">
                <a:latin typeface="Cambria"/>
                <a:ea typeface="Cambria"/>
                <a:cs typeface="Cambria"/>
                <a:sym typeface="Cambria"/>
              </a:rPr>
              <a:t>Soil density ρ</a:t>
            </a:r>
            <a:endParaRPr sz="700">
              <a:latin typeface="Cambria"/>
              <a:ea typeface="Cambria"/>
              <a:cs typeface="Cambria"/>
              <a:sym typeface="Cambria"/>
            </a:endParaRPr>
          </a:p>
          <a:p>
            <a:pPr marL="914400" lvl="1" indent="-273050" algn="l" rtl="0">
              <a:spcBef>
                <a:spcPts val="0"/>
              </a:spcBef>
              <a:spcAft>
                <a:spcPts val="0"/>
              </a:spcAft>
              <a:buSzPts val="700"/>
              <a:buFont typeface="Cambria"/>
              <a:buChar char="o"/>
            </a:pPr>
            <a:r>
              <a:rPr lang="en" sz="700">
                <a:latin typeface="Cambria"/>
                <a:ea typeface="Cambria"/>
                <a:cs typeface="Cambria"/>
                <a:sym typeface="Cambria"/>
              </a:rPr>
              <a:t>Latent heat of fusion L_f</a:t>
            </a:r>
            <a:endParaRPr sz="700">
              <a:latin typeface="Cambria"/>
              <a:ea typeface="Cambria"/>
              <a:cs typeface="Cambria"/>
              <a:sym typeface="Cambria"/>
            </a:endParaRPr>
          </a:p>
          <a:p>
            <a:pPr marL="0" lvl="0" indent="0" algn="l" rtl="0">
              <a:spcBef>
                <a:spcPts val="0"/>
              </a:spcBef>
              <a:spcAft>
                <a:spcPts val="0"/>
              </a:spcAft>
              <a:buNone/>
            </a:pPr>
            <a:endParaRPr sz="700">
              <a:latin typeface="Cambria"/>
              <a:ea typeface="Cambria"/>
              <a:cs typeface="Cambria"/>
              <a:sym typeface="Cambria"/>
            </a:endParaRPr>
          </a:p>
          <a:p>
            <a:pPr marL="0" lvl="0" indent="0" algn="l" rtl="0">
              <a:spcBef>
                <a:spcPts val="0"/>
              </a:spcBef>
              <a:spcAft>
                <a:spcPts val="0"/>
              </a:spcAft>
              <a:buNone/>
            </a:pPr>
            <a:r>
              <a:rPr lang="en" sz="700" b="1">
                <a:latin typeface="Cambria"/>
                <a:ea typeface="Cambria"/>
                <a:cs typeface="Cambria"/>
                <a:sym typeface="Cambria"/>
              </a:rPr>
              <a:t>3. Thermal Conductivity Estimation (Kf, Kt)</a:t>
            </a:r>
            <a:endParaRPr sz="700">
              <a:latin typeface="Cambria"/>
              <a:ea typeface="Cambria"/>
              <a:cs typeface="Cambria"/>
              <a:sym typeface="Cambria"/>
            </a:endParaRPr>
          </a:p>
          <a:p>
            <a:pPr marL="457200" lvl="0" indent="-273050" algn="l" rtl="0">
              <a:spcBef>
                <a:spcPts val="0"/>
              </a:spcBef>
              <a:spcAft>
                <a:spcPts val="0"/>
              </a:spcAft>
              <a:buSzPts val="700"/>
              <a:buFont typeface="Arial"/>
              <a:buChar char="●"/>
            </a:pPr>
            <a:r>
              <a:rPr lang="en" sz="700">
                <a:latin typeface="Cambria"/>
                <a:ea typeface="Cambria"/>
                <a:cs typeface="Cambria"/>
                <a:sym typeface="Cambria"/>
              </a:rPr>
              <a:t>Modified from empirical formulations by </a:t>
            </a:r>
            <a:r>
              <a:rPr lang="en" sz="700" b="1">
                <a:latin typeface="Cambria"/>
                <a:ea typeface="Cambria"/>
                <a:cs typeface="Cambria"/>
                <a:sym typeface="Cambria"/>
              </a:rPr>
              <a:t>Zhang et al. (2008)</a:t>
            </a:r>
            <a:r>
              <a:rPr lang="en" sz="700">
                <a:latin typeface="Cambria"/>
                <a:ea typeface="Cambria"/>
                <a:cs typeface="Cambria"/>
                <a:sym typeface="Cambria"/>
              </a:rPr>
              <a:t> and </a:t>
            </a:r>
            <a:r>
              <a:rPr lang="en" sz="700" b="1">
                <a:latin typeface="Cambria"/>
                <a:ea typeface="Cambria"/>
                <a:cs typeface="Cambria"/>
                <a:sym typeface="Cambria"/>
              </a:rPr>
              <a:t>Riseborough et al. (2008)</a:t>
            </a:r>
            <a:endParaRPr sz="700">
              <a:latin typeface="Cambria"/>
              <a:ea typeface="Cambria"/>
              <a:cs typeface="Cambria"/>
              <a:sym typeface="Cambria"/>
            </a:endParaRPr>
          </a:p>
          <a:p>
            <a:pPr marL="457200" lvl="0" indent="-273050" algn="l" rtl="0">
              <a:spcBef>
                <a:spcPts val="0"/>
              </a:spcBef>
              <a:spcAft>
                <a:spcPts val="0"/>
              </a:spcAft>
              <a:buSzPts val="700"/>
              <a:buFont typeface="Cambria"/>
              <a:buChar char="●"/>
            </a:pPr>
            <a:r>
              <a:rPr lang="en" sz="700">
                <a:latin typeface="Cambria"/>
                <a:ea typeface="Cambria"/>
                <a:cs typeface="Cambria"/>
                <a:sym typeface="Cambria"/>
              </a:rPr>
              <a:t>These equations approximate frozen and thawed soil conductivity using bulk density and clay content, which are key factors influencing soil thermal behavior.</a:t>
            </a:r>
            <a:endParaRPr sz="700">
              <a:latin typeface="Cambria"/>
              <a:ea typeface="Cambria"/>
              <a:cs typeface="Cambria"/>
              <a:sym typeface="Cambria"/>
            </a:endParaRPr>
          </a:p>
          <a:p>
            <a:pPr marL="0" lvl="0" indent="0" algn="l" rtl="0">
              <a:spcBef>
                <a:spcPts val="0"/>
              </a:spcBef>
              <a:spcAft>
                <a:spcPts val="0"/>
              </a:spcAft>
              <a:buNone/>
            </a:pPr>
            <a:endParaRPr sz="700">
              <a:latin typeface="Cambria"/>
              <a:ea typeface="Cambria"/>
              <a:cs typeface="Cambria"/>
              <a:sym typeface="Cambria"/>
            </a:endParaRPr>
          </a:p>
          <a:p>
            <a:pPr marL="0" lvl="0" indent="0" algn="l" rtl="0">
              <a:spcBef>
                <a:spcPts val="0"/>
              </a:spcBef>
              <a:spcAft>
                <a:spcPts val="0"/>
              </a:spcAft>
              <a:buNone/>
            </a:pPr>
            <a:r>
              <a:rPr lang="en" sz="700" b="1">
                <a:latin typeface="Cambria"/>
                <a:ea typeface="Cambria"/>
                <a:cs typeface="Cambria"/>
                <a:sym typeface="Cambria"/>
              </a:rPr>
              <a:t>4. n-Factor Estimation</a:t>
            </a:r>
            <a:endParaRPr sz="700" b="1">
              <a:latin typeface="Cambria"/>
              <a:ea typeface="Cambria"/>
              <a:cs typeface="Cambria"/>
              <a:sym typeface="Cambria"/>
            </a:endParaRPr>
          </a:p>
          <a:p>
            <a:pPr marL="457200" lvl="0" indent="0" algn="l" rtl="0">
              <a:spcBef>
                <a:spcPts val="0"/>
              </a:spcBef>
              <a:spcAft>
                <a:spcPts val="0"/>
              </a:spcAft>
              <a:buNone/>
            </a:pPr>
            <a:r>
              <a:rPr lang="en" sz="700">
                <a:latin typeface="Cambria"/>
                <a:ea typeface="Cambria"/>
                <a:cs typeface="Cambria"/>
                <a:sym typeface="Cambria"/>
              </a:rPr>
              <a:t>nf = np.where(NDVI &gt; 0.2, 0.7, 0.5)</a:t>
            </a:r>
            <a:endParaRPr sz="700">
              <a:latin typeface="Cambria"/>
              <a:ea typeface="Cambria"/>
              <a:cs typeface="Cambria"/>
              <a:sym typeface="Cambria"/>
            </a:endParaRPr>
          </a:p>
          <a:p>
            <a:pPr marL="457200" lvl="0" indent="0" algn="l" rtl="0">
              <a:spcBef>
                <a:spcPts val="0"/>
              </a:spcBef>
              <a:spcAft>
                <a:spcPts val="0"/>
              </a:spcAft>
              <a:buNone/>
            </a:pPr>
            <a:r>
              <a:rPr lang="en" sz="700">
                <a:latin typeface="Cambria"/>
                <a:ea typeface="Cambria"/>
                <a:cs typeface="Cambria"/>
                <a:sym typeface="Cambria"/>
              </a:rPr>
              <a:t>nt = np.where(NDSI &gt; 0.3, 0.6, 0.9)</a:t>
            </a:r>
            <a:endParaRPr sz="700">
              <a:latin typeface="Cambria"/>
              <a:ea typeface="Cambria"/>
              <a:cs typeface="Cambria"/>
              <a:sym typeface="Cambria"/>
            </a:endParaRPr>
          </a:p>
          <a:p>
            <a:pPr marL="457200" lvl="0" indent="-273050" algn="l" rtl="0">
              <a:spcBef>
                <a:spcPts val="0"/>
              </a:spcBef>
              <a:spcAft>
                <a:spcPts val="0"/>
              </a:spcAft>
              <a:buSzPts val="700"/>
              <a:buFont typeface="Arial"/>
              <a:buChar char="●"/>
            </a:pPr>
            <a:r>
              <a:rPr lang="en" sz="700" b="1">
                <a:latin typeface="Cambria"/>
                <a:ea typeface="Cambria"/>
                <a:cs typeface="Cambria"/>
                <a:sym typeface="Cambria"/>
              </a:rPr>
              <a:t>Klene et al. (2001)</a:t>
            </a:r>
            <a:r>
              <a:rPr lang="en" sz="700">
                <a:latin typeface="Cambria"/>
                <a:ea typeface="Cambria"/>
                <a:cs typeface="Cambria"/>
                <a:sym typeface="Cambria"/>
              </a:rPr>
              <a:t>; </a:t>
            </a:r>
            <a:r>
              <a:rPr lang="en" sz="700" b="1">
                <a:latin typeface="Cambria"/>
                <a:ea typeface="Cambria"/>
                <a:cs typeface="Cambria"/>
                <a:sym typeface="Cambria"/>
              </a:rPr>
              <a:t>Zhang et al. (1997)</a:t>
            </a:r>
            <a:endParaRPr sz="700">
              <a:latin typeface="Cambria"/>
              <a:ea typeface="Cambria"/>
              <a:cs typeface="Cambria"/>
              <a:sym typeface="Cambria"/>
            </a:endParaRPr>
          </a:p>
          <a:p>
            <a:pPr marL="457200" lvl="0" indent="-273050" algn="l" rtl="0">
              <a:spcBef>
                <a:spcPts val="0"/>
              </a:spcBef>
              <a:spcAft>
                <a:spcPts val="0"/>
              </a:spcAft>
              <a:buSzPts val="700"/>
              <a:buFont typeface="Arial"/>
              <a:buChar char="●"/>
            </a:pPr>
            <a:r>
              <a:rPr lang="en" sz="700">
                <a:latin typeface="Cambria"/>
                <a:ea typeface="Cambria"/>
                <a:cs typeface="Cambria"/>
                <a:sym typeface="Cambria"/>
              </a:rPr>
              <a:t>Empirical assignment of </a:t>
            </a:r>
            <a:r>
              <a:rPr lang="en" sz="700" b="1">
                <a:latin typeface="Cambria"/>
                <a:ea typeface="Cambria"/>
                <a:cs typeface="Cambria"/>
                <a:sym typeface="Cambria"/>
              </a:rPr>
              <a:t>freezing (nf)</a:t>
            </a:r>
            <a:r>
              <a:rPr lang="en" sz="700">
                <a:latin typeface="Cambria"/>
                <a:ea typeface="Cambria"/>
                <a:cs typeface="Cambria"/>
                <a:sym typeface="Cambria"/>
              </a:rPr>
              <a:t> and </a:t>
            </a:r>
            <a:r>
              <a:rPr lang="en" sz="700" b="1">
                <a:latin typeface="Cambria"/>
                <a:ea typeface="Cambria"/>
                <a:cs typeface="Cambria"/>
                <a:sym typeface="Cambria"/>
              </a:rPr>
              <a:t>thawing (nt)</a:t>
            </a:r>
            <a:r>
              <a:rPr lang="en" sz="700">
                <a:latin typeface="Cambria"/>
                <a:ea typeface="Cambria"/>
                <a:cs typeface="Cambria"/>
                <a:sym typeface="Cambria"/>
              </a:rPr>
              <a:t> n-factors based on </a:t>
            </a:r>
            <a:r>
              <a:rPr lang="en" sz="700" b="1">
                <a:latin typeface="Cambria"/>
                <a:ea typeface="Cambria"/>
                <a:cs typeface="Cambria"/>
                <a:sym typeface="Cambria"/>
              </a:rPr>
              <a:t>vegetation (NDVI)</a:t>
            </a:r>
            <a:r>
              <a:rPr lang="en" sz="700">
                <a:latin typeface="Cambria"/>
                <a:ea typeface="Cambria"/>
                <a:cs typeface="Cambria"/>
                <a:sym typeface="Cambria"/>
              </a:rPr>
              <a:t> and </a:t>
            </a:r>
            <a:r>
              <a:rPr lang="en" sz="700" b="1">
                <a:latin typeface="Cambria"/>
                <a:ea typeface="Cambria"/>
                <a:cs typeface="Cambria"/>
                <a:sym typeface="Cambria"/>
              </a:rPr>
              <a:t>snow (NDSI)</a:t>
            </a:r>
            <a:r>
              <a:rPr lang="en" sz="700">
                <a:latin typeface="Cambria"/>
                <a:ea typeface="Cambria"/>
                <a:cs typeface="Cambria"/>
                <a:sym typeface="Cambria"/>
              </a:rPr>
              <a:t>. These affect the surface energy balance.</a:t>
            </a:r>
            <a:endParaRPr sz="700">
              <a:latin typeface="Cambria"/>
              <a:ea typeface="Cambria"/>
              <a:cs typeface="Cambria"/>
              <a:sym typeface="Cambria"/>
            </a:endParaRPr>
          </a:p>
          <a:p>
            <a:pPr marL="0" lvl="0" indent="0" algn="l" rtl="0">
              <a:spcBef>
                <a:spcPts val="0"/>
              </a:spcBef>
              <a:spcAft>
                <a:spcPts val="0"/>
              </a:spcAft>
              <a:buNone/>
            </a:pPr>
            <a:endParaRPr sz="700">
              <a:latin typeface="Cambria"/>
              <a:ea typeface="Cambria"/>
              <a:cs typeface="Cambria"/>
              <a:sym typeface="Cambria"/>
            </a:endParaRPr>
          </a:p>
          <a:p>
            <a:pPr marL="0" lvl="0" indent="0" algn="l" rtl="0">
              <a:spcBef>
                <a:spcPts val="0"/>
              </a:spcBef>
              <a:spcAft>
                <a:spcPts val="0"/>
              </a:spcAft>
              <a:buNone/>
            </a:pPr>
            <a:r>
              <a:rPr lang="en" sz="700" b="1">
                <a:latin typeface="Cambria"/>
                <a:ea typeface="Cambria"/>
                <a:cs typeface="Cambria"/>
                <a:sym typeface="Cambria"/>
              </a:rPr>
              <a:t>5. MAGT Proxy Equation</a:t>
            </a:r>
            <a:endParaRPr sz="700" b="1">
              <a:latin typeface="Cambria"/>
              <a:ea typeface="Cambria"/>
              <a:cs typeface="Cambria"/>
              <a:sym typeface="Cambria"/>
            </a:endParaRPr>
          </a:p>
          <a:p>
            <a:pPr marL="0" lvl="0" indent="0" algn="l" rtl="0">
              <a:spcBef>
                <a:spcPts val="0"/>
              </a:spcBef>
              <a:spcAft>
                <a:spcPts val="0"/>
              </a:spcAft>
              <a:buNone/>
            </a:pPr>
            <a:endParaRPr sz="700" b="1">
              <a:latin typeface="Cambria"/>
              <a:ea typeface="Cambria"/>
              <a:cs typeface="Cambria"/>
              <a:sym typeface="Cambria"/>
            </a:endParaRPr>
          </a:p>
          <a:p>
            <a:pPr marL="0" lvl="0" indent="0" algn="l" rtl="0">
              <a:spcBef>
                <a:spcPts val="0"/>
              </a:spcBef>
              <a:spcAft>
                <a:spcPts val="0"/>
              </a:spcAft>
              <a:buNone/>
            </a:pPr>
            <a:r>
              <a:rPr lang="en" sz="700" b="1">
                <a:latin typeface="Cambria"/>
                <a:ea typeface="Cambria"/>
                <a:cs typeface="Cambria"/>
                <a:sym typeface="Cambria"/>
              </a:rPr>
              <a:t>Coefficients used:</a:t>
            </a:r>
            <a:br>
              <a:rPr lang="en" sz="700">
                <a:latin typeface="Cambria"/>
                <a:ea typeface="Cambria"/>
                <a:cs typeface="Cambria"/>
                <a:sym typeface="Cambria"/>
              </a:rPr>
            </a:br>
            <a:r>
              <a:rPr lang="en" sz="700">
                <a:latin typeface="Cambria"/>
                <a:ea typeface="Cambria"/>
                <a:cs typeface="Cambria"/>
                <a:sym typeface="Cambria"/>
              </a:rPr>
              <a:t>α = -1.5, β = -2.2, δ = -0.5, ε = -0.2, C = 5.0</a:t>
            </a:r>
            <a:endParaRPr sz="700">
              <a:latin typeface="Cambria"/>
              <a:ea typeface="Cambria"/>
              <a:cs typeface="Cambria"/>
              <a:sym typeface="Cambria"/>
            </a:endParaRPr>
          </a:p>
          <a:p>
            <a:pPr marL="0" lvl="0" indent="0" algn="l" rtl="0">
              <a:spcBef>
                <a:spcPts val="0"/>
              </a:spcBef>
              <a:spcAft>
                <a:spcPts val="0"/>
              </a:spcAft>
              <a:buNone/>
            </a:pPr>
            <a:endParaRPr sz="700">
              <a:latin typeface="Cambria"/>
              <a:ea typeface="Cambria"/>
              <a:cs typeface="Cambria"/>
              <a:sym typeface="Cambria"/>
            </a:endParaRPr>
          </a:p>
          <a:p>
            <a:pPr marL="457200" lvl="0" indent="-273050" algn="l" rtl="0">
              <a:spcBef>
                <a:spcPts val="0"/>
              </a:spcBef>
              <a:spcAft>
                <a:spcPts val="0"/>
              </a:spcAft>
              <a:buSzPts val="700"/>
              <a:buFont typeface="Cambria"/>
              <a:buChar char="●"/>
            </a:pPr>
            <a:r>
              <a:rPr lang="en" sz="700">
                <a:latin typeface="Cambria"/>
                <a:ea typeface="Cambria"/>
                <a:cs typeface="Cambria"/>
                <a:sym typeface="Cambria"/>
              </a:rPr>
              <a:t>Derived from methods in:</a:t>
            </a:r>
            <a:endParaRPr sz="700">
              <a:latin typeface="Cambria"/>
              <a:ea typeface="Cambria"/>
              <a:cs typeface="Cambria"/>
              <a:sym typeface="Cambria"/>
            </a:endParaRPr>
          </a:p>
          <a:p>
            <a:pPr marL="914400" lvl="1" indent="-273050" algn="l" rtl="0">
              <a:spcBef>
                <a:spcPts val="0"/>
              </a:spcBef>
              <a:spcAft>
                <a:spcPts val="0"/>
              </a:spcAft>
              <a:buSzPts val="700"/>
              <a:buFont typeface="Arial"/>
              <a:buChar char="o"/>
            </a:pPr>
            <a:r>
              <a:rPr lang="en" sz="700" b="1">
                <a:latin typeface="Cambria"/>
                <a:ea typeface="Cambria"/>
                <a:cs typeface="Cambria"/>
                <a:sym typeface="Cambria"/>
              </a:rPr>
              <a:t>Obu et al. (2019)</a:t>
            </a:r>
            <a:r>
              <a:rPr lang="en" sz="700">
                <a:latin typeface="Cambria"/>
                <a:ea typeface="Cambria"/>
                <a:cs typeface="Cambria"/>
                <a:sym typeface="Cambria"/>
              </a:rPr>
              <a:t>, </a:t>
            </a:r>
            <a:r>
              <a:rPr lang="en" sz="700" i="1">
                <a:latin typeface="Cambria"/>
                <a:ea typeface="Cambria"/>
                <a:cs typeface="Cambria"/>
                <a:sym typeface="Cambria"/>
              </a:rPr>
              <a:t>Northern Hemisphere permafrost map</a:t>
            </a:r>
            <a:endParaRPr sz="700">
              <a:latin typeface="Cambria"/>
              <a:ea typeface="Cambria"/>
              <a:cs typeface="Cambria"/>
              <a:sym typeface="Cambria"/>
            </a:endParaRPr>
          </a:p>
          <a:p>
            <a:pPr marL="914400" lvl="1" indent="-273050" algn="l" rtl="0">
              <a:spcBef>
                <a:spcPts val="0"/>
              </a:spcBef>
              <a:spcAft>
                <a:spcPts val="0"/>
              </a:spcAft>
              <a:buSzPts val="700"/>
              <a:buFont typeface="Arial"/>
              <a:buChar char="o"/>
            </a:pPr>
            <a:r>
              <a:rPr lang="en" sz="700" b="1">
                <a:latin typeface="Cambria"/>
                <a:ea typeface="Cambria"/>
                <a:cs typeface="Cambria"/>
                <a:sym typeface="Cambria"/>
              </a:rPr>
              <a:t>Kumar et al. (2021)</a:t>
            </a:r>
            <a:r>
              <a:rPr lang="en" sz="700">
                <a:latin typeface="Cambria"/>
                <a:ea typeface="Cambria"/>
                <a:cs typeface="Cambria"/>
                <a:sym typeface="Cambria"/>
              </a:rPr>
              <a:t>, </a:t>
            </a:r>
            <a:r>
              <a:rPr lang="en" sz="700" i="1">
                <a:latin typeface="Cambria"/>
                <a:ea typeface="Cambria"/>
                <a:cs typeface="Cambria"/>
                <a:sym typeface="Cambria"/>
              </a:rPr>
              <a:t>Permafrost modeling in the Indian Himalayas</a:t>
            </a:r>
            <a:endParaRPr sz="700">
              <a:latin typeface="Cambria"/>
              <a:ea typeface="Cambria"/>
              <a:cs typeface="Cambria"/>
              <a:sym typeface="Cambria"/>
            </a:endParaRPr>
          </a:p>
          <a:p>
            <a:pPr marL="457200" lvl="0" indent="-273050" algn="l" rtl="0">
              <a:spcBef>
                <a:spcPts val="0"/>
              </a:spcBef>
              <a:spcAft>
                <a:spcPts val="0"/>
              </a:spcAft>
              <a:buSzPts val="700"/>
              <a:buFont typeface="Cambria"/>
              <a:buChar char="●"/>
            </a:pPr>
            <a:r>
              <a:rPr lang="en" sz="700">
                <a:latin typeface="Cambria"/>
                <a:ea typeface="Cambria"/>
                <a:cs typeface="Cambria"/>
                <a:sym typeface="Cambria"/>
              </a:rPr>
              <a:t>This equation combines normalized environmental variables to approximate MAGT where borehole data is unavailable.</a:t>
            </a:r>
            <a:endParaRPr sz="700">
              <a:latin typeface="Cambria"/>
              <a:ea typeface="Cambria"/>
              <a:cs typeface="Cambria"/>
              <a:sym typeface="Cambria"/>
            </a:endParaRPr>
          </a:p>
          <a:p>
            <a:pPr marL="457200" lvl="0" indent="0" algn="l" rtl="0">
              <a:spcBef>
                <a:spcPts val="0"/>
              </a:spcBef>
              <a:spcAft>
                <a:spcPts val="0"/>
              </a:spcAft>
              <a:buNone/>
            </a:pPr>
            <a:endParaRPr sz="700">
              <a:latin typeface="Cambria"/>
              <a:ea typeface="Cambria"/>
              <a:cs typeface="Cambria"/>
              <a:sym typeface="Cambria"/>
            </a:endParaRPr>
          </a:p>
          <a:p>
            <a:pPr marL="0" lvl="0" indent="0" algn="l" rtl="0">
              <a:spcBef>
                <a:spcPts val="0"/>
              </a:spcBef>
              <a:spcAft>
                <a:spcPts val="0"/>
              </a:spcAft>
              <a:buNone/>
            </a:pPr>
            <a:r>
              <a:rPr lang="en" sz="700" b="1">
                <a:latin typeface="Cambria"/>
                <a:ea typeface="Cambria"/>
                <a:cs typeface="Cambria"/>
                <a:sym typeface="Cambria"/>
              </a:rPr>
              <a:t>6. Permafrost Probability</a:t>
            </a:r>
            <a:endParaRPr sz="700" b="1">
              <a:latin typeface="Cambria"/>
              <a:ea typeface="Cambria"/>
              <a:cs typeface="Cambria"/>
              <a:sym typeface="Cambria"/>
            </a:endParaRPr>
          </a:p>
          <a:p>
            <a:pPr marL="0" lvl="0" indent="0" algn="l" rtl="0">
              <a:spcBef>
                <a:spcPts val="0"/>
              </a:spcBef>
              <a:spcAft>
                <a:spcPts val="0"/>
              </a:spcAft>
              <a:buNone/>
            </a:pPr>
            <a:endParaRPr sz="700">
              <a:latin typeface="Cambria"/>
              <a:ea typeface="Cambria"/>
              <a:cs typeface="Cambria"/>
              <a:sym typeface="Cambria"/>
            </a:endParaRPr>
          </a:p>
          <a:p>
            <a:pPr marL="457200" lvl="0" indent="-273050" algn="l" rtl="0">
              <a:spcBef>
                <a:spcPts val="0"/>
              </a:spcBef>
              <a:spcAft>
                <a:spcPts val="0"/>
              </a:spcAft>
              <a:buSzPts val="700"/>
              <a:buFont typeface="Arial"/>
              <a:buChar char="●"/>
            </a:pPr>
            <a:r>
              <a:rPr lang="en" sz="700">
                <a:latin typeface="Cambria"/>
                <a:ea typeface="Cambria"/>
                <a:cs typeface="Cambria"/>
                <a:sym typeface="Cambria"/>
              </a:rPr>
              <a:t>Composite logic adapted from </a:t>
            </a:r>
            <a:r>
              <a:rPr lang="en" sz="700" b="1">
                <a:latin typeface="Cambria"/>
                <a:ea typeface="Cambria"/>
                <a:cs typeface="Cambria"/>
                <a:sym typeface="Cambria"/>
              </a:rPr>
              <a:t>Obu et al. (2019)</a:t>
            </a:r>
            <a:r>
              <a:rPr lang="en" sz="700">
                <a:latin typeface="Cambria"/>
                <a:ea typeface="Cambria"/>
                <a:cs typeface="Cambria"/>
                <a:sym typeface="Cambria"/>
              </a:rPr>
              <a:t> and </a:t>
            </a:r>
            <a:r>
              <a:rPr lang="en" sz="700" b="1">
                <a:latin typeface="Cambria"/>
                <a:ea typeface="Cambria"/>
                <a:cs typeface="Cambria"/>
                <a:sym typeface="Cambria"/>
              </a:rPr>
              <a:t>Raza Khan et al. (2021)</a:t>
            </a:r>
            <a:r>
              <a:rPr lang="en" sz="700">
                <a:latin typeface="Cambria"/>
                <a:ea typeface="Cambria"/>
                <a:cs typeface="Cambria"/>
                <a:sym typeface="Cambria"/>
              </a:rPr>
              <a:t> for probability mapping.</a:t>
            </a:r>
            <a:endParaRPr sz="700">
              <a:latin typeface="Cambria"/>
              <a:ea typeface="Cambria"/>
              <a:cs typeface="Cambria"/>
              <a:sym typeface="Cambria"/>
            </a:endParaRPr>
          </a:p>
          <a:p>
            <a:pPr marL="457200" lvl="0" indent="-273050" algn="l" rtl="0">
              <a:spcBef>
                <a:spcPts val="0"/>
              </a:spcBef>
              <a:spcAft>
                <a:spcPts val="0"/>
              </a:spcAft>
              <a:buSzPts val="700"/>
              <a:buFont typeface="Arial"/>
              <a:buChar char="●"/>
            </a:pPr>
            <a:r>
              <a:rPr lang="en" sz="700">
                <a:latin typeface="Cambria"/>
                <a:ea typeface="Cambria"/>
                <a:cs typeface="Cambria"/>
                <a:sym typeface="Cambria"/>
              </a:rPr>
              <a:t>It integrates </a:t>
            </a:r>
            <a:r>
              <a:rPr lang="en" sz="700" b="1">
                <a:latin typeface="Cambria"/>
                <a:ea typeface="Cambria"/>
                <a:cs typeface="Cambria"/>
                <a:sym typeface="Cambria"/>
              </a:rPr>
              <a:t>thermal</a:t>
            </a:r>
            <a:r>
              <a:rPr lang="en" sz="700">
                <a:latin typeface="Cambria"/>
                <a:ea typeface="Cambria"/>
                <a:cs typeface="Cambria"/>
                <a:sym typeface="Cambria"/>
              </a:rPr>
              <a:t> (TTOP, MAGT) and </a:t>
            </a:r>
            <a:r>
              <a:rPr lang="en" sz="700" b="1">
                <a:latin typeface="Cambria"/>
                <a:ea typeface="Cambria"/>
                <a:cs typeface="Cambria"/>
                <a:sym typeface="Cambria"/>
              </a:rPr>
              <a:t>physical</a:t>
            </a:r>
            <a:r>
              <a:rPr lang="en" sz="700">
                <a:latin typeface="Cambria"/>
                <a:ea typeface="Cambria"/>
                <a:cs typeface="Cambria"/>
                <a:sym typeface="Cambria"/>
              </a:rPr>
              <a:t> (ALT) indicators for robust classifications </a:t>
            </a:r>
            <a:endParaRPr sz="700">
              <a:latin typeface="Cambria"/>
              <a:ea typeface="Cambria"/>
              <a:cs typeface="Cambria"/>
              <a:sym typeface="Cambria"/>
            </a:endParaRPr>
          </a:p>
        </p:txBody>
      </p:sp>
      <p:pic>
        <p:nvPicPr>
          <p:cNvPr id="144" name="Google Shape;144;p21"/>
          <p:cNvPicPr preferRelativeResize="0"/>
          <p:nvPr/>
        </p:nvPicPr>
        <p:blipFill>
          <a:blip r:embed="rId3">
            <a:alphaModFix/>
          </a:blip>
          <a:stretch>
            <a:fillRect/>
          </a:stretch>
        </p:blipFill>
        <p:spPr>
          <a:xfrm>
            <a:off x="6999700" y="2363274"/>
            <a:ext cx="1857125" cy="669300"/>
          </a:xfrm>
          <a:prstGeom prst="rect">
            <a:avLst/>
          </a:prstGeom>
          <a:noFill/>
          <a:ln>
            <a:noFill/>
          </a:ln>
        </p:spPr>
      </p:pic>
      <p:pic>
        <p:nvPicPr>
          <p:cNvPr id="145" name="Google Shape;145;p21"/>
          <p:cNvPicPr preferRelativeResize="0"/>
          <p:nvPr/>
        </p:nvPicPr>
        <p:blipFill>
          <a:blip r:embed="rId4">
            <a:alphaModFix/>
          </a:blip>
          <a:stretch>
            <a:fillRect/>
          </a:stretch>
        </p:blipFill>
        <p:spPr>
          <a:xfrm>
            <a:off x="6999700" y="1160300"/>
            <a:ext cx="1798400" cy="307775"/>
          </a:xfrm>
          <a:prstGeom prst="rect">
            <a:avLst/>
          </a:prstGeom>
          <a:noFill/>
          <a:ln>
            <a:noFill/>
          </a:ln>
        </p:spPr>
      </p:pic>
      <p:pic>
        <p:nvPicPr>
          <p:cNvPr id="146" name="Google Shape;146;p21"/>
          <p:cNvPicPr preferRelativeResize="0"/>
          <p:nvPr/>
        </p:nvPicPr>
        <p:blipFill>
          <a:blip r:embed="rId5">
            <a:alphaModFix/>
          </a:blip>
          <a:stretch>
            <a:fillRect/>
          </a:stretch>
        </p:blipFill>
        <p:spPr>
          <a:xfrm>
            <a:off x="7036275" y="1666950"/>
            <a:ext cx="1107375" cy="462575"/>
          </a:xfrm>
          <a:prstGeom prst="rect">
            <a:avLst/>
          </a:prstGeom>
          <a:noFill/>
          <a:ln>
            <a:noFill/>
          </a:ln>
        </p:spPr>
      </p:pic>
      <p:pic>
        <p:nvPicPr>
          <p:cNvPr id="147" name="Google Shape;147;p21"/>
          <p:cNvPicPr preferRelativeResize="0"/>
          <p:nvPr/>
        </p:nvPicPr>
        <p:blipFill rotWithShape="1">
          <a:blip r:embed="rId6">
            <a:alphaModFix/>
          </a:blip>
          <a:srcRect r="32125"/>
          <a:stretch/>
        </p:blipFill>
        <p:spPr>
          <a:xfrm>
            <a:off x="7048775" y="3541725"/>
            <a:ext cx="1692700" cy="150175"/>
          </a:xfrm>
          <a:prstGeom prst="rect">
            <a:avLst/>
          </a:prstGeom>
          <a:noFill/>
          <a:ln>
            <a:noFill/>
          </a:ln>
        </p:spPr>
      </p:pic>
      <p:pic>
        <p:nvPicPr>
          <p:cNvPr id="148" name="Google Shape;148;p21"/>
          <p:cNvPicPr preferRelativeResize="0"/>
          <p:nvPr/>
        </p:nvPicPr>
        <p:blipFill rotWithShape="1">
          <a:blip r:embed="rId6">
            <a:alphaModFix/>
          </a:blip>
          <a:srcRect l="67379" t="7944"/>
          <a:stretch/>
        </p:blipFill>
        <p:spPr>
          <a:xfrm>
            <a:off x="7469850" y="3669400"/>
            <a:ext cx="813474" cy="138250"/>
          </a:xfrm>
          <a:prstGeom prst="rect">
            <a:avLst/>
          </a:prstGeom>
          <a:noFill/>
          <a:ln>
            <a:noFill/>
          </a:ln>
        </p:spPr>
      </p:pic>
      <p:pic>
        <p:nvPicPr>
          <p:cNvPr id="149" name="Google Shape;149;p21"/>
          <p:cNvPicPr preferRelativeResize="0"/>
          <p:nvPr/>
        </p:nvPicPr>
        <p:blipFill>
          <a:blip r:embed="rId7">
            <a:alphaModFix/>
          </a:blip>
          <a:stretch>
            <a:fillRect/>
          </a:stretch>
        </p:blipFill>
        <p:spPr>
          <a:xfrm>
            <a:off x="5708072" y="4565025"/>
            <a:ext cx="3061653" cy="307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628650" y="0"/>
            <a:ext cx="7886700" cy="9186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00099"/>
              </a:buClr>
              <a:buSzPts val="3000"/>
              <a:buFont typeface="Cambria"/>
              <a:buNone/>
            </a:pPr>
            <a:r>
              <a:rPr lang="en" sz="3000" b="1">
                <a:solidFill>
                  <a:srgbClr val="000099"/>
                </a:solidFill>
                <a:latin typeface="Cambria"/>
                <a:ea typeface="Cambria"/>
                <a:cs typeface="Cambria"/>
                <a:sym typeface="Cambria"/>
              </a:rPr>
              <a:t>PERMAFROST MAPPING</a:t>
            </a:r>
            <a:endParaRPr sz="3000">
              <a:solidFill>
                <a:srgbClr val="000099"/>
              </a:solidFill>
            </a:endParaRPr>
          </a:p>
        </p:txBody>
      </p:sp>
      <p:cxnSp>
        <p:nvCxnSpPr>
          <p:cNvPr id="155" name="Google Shape;155;p22"/>
          <p:cNvCxnSpPr/>
          <p:nvPr/>
        </p:nvCxnSpPr>
        <p:spPr>
          <a:xfrm>
            <a:off x="0" y="918652"/>
            <a:ext cx="9144000" cy="0"/>
          </a:xfrm>
          <a:prstGeom prst="straightConnector1">
            <a:avLst/>
          </a:prstGeom>
          <a:noFill/>
          <a:ln w="28575" cap="flat" cmpd="sng">
            <a:solidFill>
              <a:srgbClr val="000099"/>
            </a:solidFill>
            <a:prstDash val="solid"/>
            <a:miter lim="800000"/>
            <a:headEnd type="none" w="sm" len="sm"/>
            <a:tailEnd type="none" w="sm" len="sm"/>
          </a:ln>
        </p:spPr>
      </p:cxnSp>
      <p:pic>
        <p:nvPicPr>
          <p:cNvPr id="156" name="Google Shape;156;p22"/>
          <p:cNvPicPr preferRelativeResize="0"/>
          <p:nvPr/>
        </p:nvPicPr>
        <p:blipFill rotWithShape="1">
          <a:blip r:embed="rId3">
            <a:alphaModFix/>
          </a:blip>
          <a:srcRect t="2085" b="3539"/>
          <a:stretch/>
        </p:blipFill>
        <p:spPr>
          <a:xfrm>
            <a:off x="265050" y="927175"/>
            <a:ext cx="4266026" cy="2981650"/>
          </a:xfrm>
          <a:prstGeom prst="rect">
            <a:avLst/>
          </a:prstGeom>
          <a:noFill/>
          <a:ln>
            <a:noFill/>
          </a:ln>
        </p:spPr>
      </p:pic>
      <p:pic>
        <p:nvPicPr>
          <p:cNvPr id="157" name="Google Shape;157;p22"/>
          <p:cNvPicPr preferRelativeResize="0"/>
          <p:nvPr/>
        </p:nvPicPr>
        <p:blipFill rotWithShape="1">
          <a:blip r:embed="rId4">
            <a:alphaModFix/>
          </a:blip>
          <a:srcRect t="3042" b="386"/>
          <a:stretch/>
        </p:blipFill>
        <p:spPr>
          <a:xfrm>
            <a:off x="4620750" y="1003375"/>
            <a:ext cx="4297070" cy="2981650"/>
          </a:xfrm>
          <a:prstGeom prst="rect">
            <a:avLst/>
          </a:prstGeom>
          <a:noFill/>
          <a:ln>
            <a:noFill/>
          </a:ln>
        </p:spPr>
      </p:pic>
      <p:graphicFrame>
        <p:nvGraphicFramePr>
          <p:cNvPr id="158" name="Google Shape;158;p22"/>
          <p:cNvGraphicFramePr/>
          <p:nvPr/>
        </p:nvGraphicFramePr>
        <p:xfrm>
          <a:off x="327850" y="4043200"/>
          <a:ext cx="8589975" cy="716280"/>
        </p:xfrm>
        <a:graphic>
          <a:graphicData uri="http://schemas.openxmlformats.org/drawingml/2006/table">
            <a:tbl>
              <a:tblPr bandRow="1">
                <a:noFill/>
                <a:tableStyleId>{68DE69E5-386E-4AEC-8CC0-C582DB9EFFEB}</a:tableStyleId>
              </a:tblPr>
              <a:tblGrid>
                <a:gridCol w="3236500">
                  <a:extLst>
                    <a:ext uri="{9D8B030D-6E8A-4147-A177-3AD203B41FA5}">
                      <a16:colId xmlns:a16="http://schemas.microsoft.com/office/drawing/2014/main" val="20000"/>
                    </a:ext>
                  </a:extLst>
                </a:gridCol>
                <a:gridCol w="5353475">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 b="1">
                          <a:latin typeface="Cambria"/>
                          <a:ea typeface="Cambria"/>
                          <a:cs typeface="Cambria"/>
                          <a:sym typeface="Cambria"/>
                        </a:rPr>
                        <a:t>Color</a:t>
                      </a:r>
                      <a:endParaRPr b="1">
                        <a:latin typeface="Cambria"/>
                        <a:ea typeface="Cambria"/>
                        <a:cs typeface="Cambria"/>
                        <a:sym typeface="Cambria"/>
                      </a:endParaRPr>
                    </a:p>
                  </a:txBody>
                  <a:tcPr marL="68575" marR="68575" marT="0" marB="0"/>
                </a:tc>
                <a:tc>
                  <a:txBody>
                    <a:bodyPr/>
                    <a:lstStyle/>
                    <a:p>
                      <a:pPr marL="0" lvl="0" indent="0" algn="ctr" rtl="0">
                        <a:spcBef>
                          <a:spcPts val="0"/>
                        </a:spcBef>
                        <a:spcAft>
                          <a:spcPts val="0"/>
                        </a:spcAft>
                        <a:buNone/>
                      </a:pPr>
                      <a:r>
                        <a:rPr lang="en" b="1">
                          <a:latin typeface="Cambria"/>
                          <a:ea typeface="Cambria"/>
                          <a:cs typeface="Cambria"/>
                          <a:sym typeface="Cambria"/>
                        </a:rPr>
                        <a:t>Interpretation</a:t>
                      </a:r>
                      <a:endParaRPr b="1">
                        <a:latin typeface="Cambria"/>
                        <a:ea typeface="Cambria"/>
                        <a:cs typeface="Cambria"/>
                        <a:sym typeface="Cambria"/>
                      </a:endParaRPr>
                    </a:p>
                  </a:txBody>
                  <a:tcPr marL="68575" marR="68575" marT="0" marB="0"/>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100" b="1">
                          <a:latin typeface="Cambria"/>
                          <a:ea typeface="Cambria"/>
                          <a:cs typeface="Cambria"/>
                          <a:sym typeface="Cambria"/>
                        </a:rPr>
                        <a:t>Bright Yellow/White (0.9+)</a:t>
                      </a:r>
                      <a:endParaRPr sz="1100">
                        <a:latin typeface="Cambria"/>
                        <a:ea typeface="Cambria"/>
                        <a:cs typeface="Cambria"/>
                        <a:sym typeface="Cambria"/>
                      </a:endParaRPr>
                    </a:p>
                  </a:txBody>
                  <a:tcPr marL="68575" marR="68575" marT="0" marB="0"/>
                </a:tc>
                <a:tc>
                  <a:txBody>
                    <a:bodyPr/>
                    <a:lstStyle/>
                    <a:p>
                      <a:pPr marL="0" lvl="0" indent="0" algn="ctr" rtl="0">
                        <a:spcBef>
                          <a:spcPts val="0"/>
                        </a:spcBef>
                        <a:spcAft>
                          <a:spcPts val="0"/>
                        </a:spcAft>
                        <a:buNone/>
                      </a:pPr>
                      <a:r>
                        <a:rPr lang="en" sz="1100">
                          <a:latin typeface="Cambria"/>
                          <a:ea typeface="Cambria"/>
                          <a:cs typeface="Cambria"/>
                          <a:sym typeface="Cambria"/>
                        </a:rPr>
                        <a:t>Very high permafrost probability (most likely frozen all year)</a:t>
                      </a:r>
                      <a:endParaRPr sz="1100">
                        <a:latin typeface="Cambria"/>
                        <a:ea typeface="Cambria"/>
                        <a:cs typeface="Cambria"/>
                        <a:sym typeface="Cambria"/>
                      </a:endParaRPr>
                    </a:p>
                  </a:txBody>
                  <a:tcPr marL="68575" marR="68575" marT="0" marB="0"/>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r>
                        <a:rPr lang="en" sz="1100" b="1">
                          <a:latin typeface="Cambria"/>
                          <a:ea typeface="Cambria"/>
                          <a:cs typeface="Cambria"/>
                          <a:sym typeface="Cambria"/>
                        </a:rPr>
                        <a:t>Orange to Purple (~0.6 – 0.8)</a:t>
                      </a:r>
                      <a:endParaRPr sz="1100">
                        <a:latin typeface="Cambria"/>
                        <a:ea typeface="Cambria"/>
                        <a:cs typeface="Cambria"/>
                        <a:sym typeface="Cambria"/>
                      </a:endParaRPr>
                    </a:p>
                  </a:txBody>
                  <a:tcPr marL="68575" marR="68575" marT="0" marB="0"/>
                </a:tc>
                <a:tc>
                  <a:txBody>
                    <a:bodyPr/>
                    <a:lstStyle/>
                    <a:p>
                      <a:pPr marL="0" lvl="0" indent="0" algn="ctr" rtl="0">
                        <a:spcBef>
                          <a:spcPts val="0"/>
                        </a:spcBef>
                        <a:spcAft>
                          <a:spcPts val="0"/>
                        </a:spcAft>
                        <a:buNone/>
                      </a:pPr>
                      <a:r>
                        <a:rPr lang="en" sz="1100">
                          <a:latin typeface="Cambria"/>
                          <a:ea typeface="Cambria"/>
                          <a:cs typeface="Cambria"/>
                          <a:sym typeface="Cambria"/>
                        </a:rPr>
                        <a:t>Moderate to high likelihood – likely continuous or discontinuous permafrost</a:t>
                      </a:r>
                      <a:endParaRPr sz="1100">
                        <a:latin typeface="Cambria"/>
                        <a:ea typeface="Cambria"/>
                        <a:cs typeface="Cambria"/>
                        <a:sym typeface="Cambria"/>
                      </a:endParaRPr>
                    </a:p>
                  </a:txBody>
                  <a:tcPr marL="68575" marR="68575" marT="0" marB="0"/>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r>
                        <a:rPr lang="en" sz="1100" b="1">
                          <a:latin typeface="Cambria"/>
                          <a:ea typeface="Cambria"/>
                          <a:cs typeface="Cambria"/>
                          <a:sym typeface="Cambria"/>
                        </a:rPr>
                        <a:t>Dark Purple (&lt; 0.5)</a:t>
                      </a:r>
                      <a:endParaRPr sz="1100">
                        <a:latin typeface="Cambria"/>
                        <a:ea typeface="Cambria"/>
                        <a:cs typeface="Cambria"/>
                        <a:sym typeface="Cambria"/>
                      </a:endParaRPr>
                    </a:p>
                  </a:txBody>
                  <a:tcPr marL="68575" marR="68575" marT="0" marB="0"/>
                </a:tc>
                <a:tc>
                  <a:txBody>
                    <a:bodyPr/>
                    <a:lstStyle/>
                    <a:p>
                      <a:pPr marL="0" lvl="0" indent="0" algn="ctr" rtl="0">
                        <a:spcBef>
                          <a:spcPts val="0"/>
                        </a:spcBef>
                        <a:spcAft>
                          <a:spcPts val="0"/>
                        </a:spcAft>
                        <a:buNone/>
                      </a:pPr>
                      <a:r>
                        <a:rPr lang="en" sz="1100">
                          <a:latin typeface="Cambria"/>
                          <a:ea typeface="Cambria"/>
                          <a:cs typeface="Cambria"/>
                          <a:sym typeface="Cambria"/>
                        </a:rPr>
                        <a:t>Low or no permafrost – could be seasonally thawing or warm terrain</a:t>
                      </a:r>
                      <a:endParaRPr sz="1100">
                        <a:latin typeface="Cambria"/>
                        <a:ea typeface="Cambria"/>
                        <a:cs typeface="Cambria"/>
                        <a:sym typeface="Cambria"/>
                      </a:endParaRPr>
                    </a:p>
                  </a:txBody>
                  <a:tcPr marL="68575" marR="68575" marT="0" marB="0"/>
                </a:tc>
                <a:extLst>
                  <a:ext uri="{0D108BD9-81ED-4DB2-BD59-A6C34878D82A}">
                    <a16:rowId xmlns:a16="http://schemas.microsoft.com/office/drawing/2014/main" val="10003"/>
                  </a:ext>
                </a:extLst>
              </a:tr>
            </a:tbl>
          </a:graphicData>
        </a:graphic>
      </p:graphicFrame>
      <p:sp>
        <p:nvSpPr>
          <p:cNvPr id="159" name="Google Shape;159;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None/>
            </a:pPr>
            <a:r>
              <a:rPr lang="en"/>
              <a:t>09-05-2025</a:t>
            </a:r>
            <a:endParaRPr/>
          </a:p>
        </p:txBody>
      </p:sp>
      <p:sp>
        <p:nvSpPr>
          <p:cNvPr id="160" name="Google Shape;160;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p>
            <a:pPr marL="0" lvl="0" indent="0" algn="ctr" rtl="0">
              <a:spcBef>
                <a:spcPts val="0"/>
              </a:spcBef>
              <a:spcAft>
                <a:spcPts val="0"/>
              </a:spcAft>
              <a:buNone/>
            </a:pPr>
            <a:r>
              <a:rPr lang="en"/>
              <a:t>CAIR, DRDO</a:t>
            </a:r>
            <a:endParaRPr/>
          </a:p>
        </p:txBody>
      </p:sp>
      <p:sp>
        <p:nvSpPr>
          <p:cNvPr id="161" name="Google Shape;161;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3300</Words>
  <Application>Microsoft Office PowerPoint</Application>
  <PresentationFormat>On-screen Show (16:9)</PresentationFormat>
  <Paragraphs>374</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vt:lpstr>
      <vt:lpstr>Noto Sans Symbols</vt:lpstr>
      <vt:lpstr>Simple Light</vt:lpstr>
      <vt:lpstr>Engineering A* for Autonomous Path Planning of Tracked Vehicle</vt:lpstr>
      <vt:lpstr>INTRODUCTION</vt:lpstr>
      <vt:lpstr>CHALLENGES</vt:lpstr>
      <vt:lpstr>CHALLENGES</vt:lpstr>
      <vt:lpstr>PERMAFROST MAPPING</vt:lpstr>
      <vt:lpstr>PERMAFROST MAPPING</vt:lpstr>
      <vt:lpstr>PERMAFROST MAPPING</vt:lpstr>
      <vt:lpstr>PERMAFROST MAPPING</vt:lpstr>
      <vt:lpstr>PERMAFROST MAPPING</vt:lpstr>
      <vt:lpstr>PERMAFROST MAPPING</vt:lpstr>
      <vt:lpstr>PERMAFROST MAPPING</vt:lpstr>
      <vt:lpstr>PERMAFROST MAPPING</vt:lpstr>
      <vt:lpstr>PERMAFROST MAPPING</vt:lpstr>
      <vt:lpstr>PERMAFROST MAPPING</vt:lpstr>
      <vt:lpstr>PowerPoint Presentation</vt:lpstr>
      <vt:lpstr>A* PROBLEM MANIFESTATION</vt:lpstr>
      <vt:lpstr>A* PROBLEM RECTIFICATION</vt:lpstr>
      <vt:lpstr>A* PROBLEM RECTIFICATION</vt:lpstr>
      <vt:lpstr>A* PROBLEM RECTIFICATION</vt:lpstr>
      <vt:lpstr>A* PROBLEM RECTIFICATION</vt:lpstr>
      <vt:lpstr>A* PROBLEM RECTIFICATION</vt:lpstr>
      <vt:lpstr>A* PROBLEM RECTIFICATION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MULLAI NATHAN</cp:lastModifiedBy>
  <cp:revision>1</cp:revision>
  <dcterms:modified xsi:type="dcterms:W3CDTF">2025-05-09T09:28:10Z</dcterms:modified>
</cp:coreProperties>
</file>